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C_277129BC.xml" ContentType="application/vnd.ms-powerpoint.comments+xml"/>
  <Override PartName="/ppt/comments/modernComment_1EF_BA80E2D4.xml" ContentType="application/vnd.ms-powerpoint.comments+xml"/>
  <Override PartName="/ppt/comments/modernComment_1F0_F0D76ECD.xml" ContentType="application/vnd.ms-powerpoint.comments+xml"/>
  <Override PartName="/ppt/comments/modernComment_1F1_4820286A.xml" ContentType="application/vnd.ms-powerpoint.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63" r:id="rId5"/>
    <p:sldId id="485" r:id="rId6"/>
    <p:sldId id="486" r:id="rId7"/>
    <p:sldId id="487" r:id="rId8"/>
    <p:sldId id="469" r:id="rId9"/>
    <p:sldId id="404" r:id="rId10"/>
    <p:sldId id="470" r:id="rId11"/>
    <p:sldId id="471" r:id="rId12"/>
    <p:sldId id="472" r:id="rId13"/>
    <p:sldId id="473" r:id="rId14"/>
    <p:sldId id="474" r:id="rId15"/>
    <p:sldId id="402" r:id="rId16"/>
    <p:sldId id="410" r:id="rId17"/>
    <p:sldId id="476" r:id="rId18"/>
    <p:sldId id="478" r:id="rId19"/>
    <p:sldId id="268" r:id="rId20"/>
    <p:sldId id="417" r:id="rId21"/>
    <p:sldId id="285" r:id="rId22"/>
    <p:sldId id="295" r:id="rId23"/>
    <p:sldId id="481" r:id="rId24"/>
    <p:sldId id="482" r:id="rId25"/>
    <p:sldId id="483" r:id="rId26"/>
    <p:sldId id="484" r:id="rId27"/>
    <p:sldId id="2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4660"/>
  </p:normalViewPr>
  <p:slideViewPr>
    <p:cSldViewPr snapToGrid="0">
      <p:cViewPr varScale="1">
        <p:scale>
          <a:sx n="64" d="100"/>
          <a:sy n="64" d="100"/>
        </p:scale>
        <p:origin x="151"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omments/modernComment_10C_277129BC.xml><?xml version="1.0" encoding="utf-8"?>
<p188:cmLst xmlns:a="http://schemas.openxmlformats.org/drawingml/2006/main" xmlns:r="http://schemas.openxmlformats.org/officeDocument/2006/relationships" xmlns:p188="http://schemas.microsoft.com/office/powerpoint/2018/8/main">
  <p188:cm id="{20635DD9-C7EF-4F28-BECE-7DCD18C45EA6}" authorId="{6E30488C-21E6-5973-078A-5CBF0AAD7684}" status="resolved" created="2023-02-08T14:09:41.666" complete="100000">
    <ac:deMkLst xmlns:ac="http://schemas.microsoft.com/office/drawing/2013/main/command">
      <pc:docMk xmlns:pc="http://schemas.microsoft.com/office/powerpoint/2013/main/command"/>
      <pc:sldMk xmlns:pc="http://schemas.microsoft.com/office/powerpoint/2013/main/command" cId="661727676" sldId="268"/>
      <ac:spMk id="7" creationId="{3CCACA54-F44F-410B-880A-5CD8DBA744BE}"/>
    </ac:deMkLst>
    <p188:txBody>
      <a:bodyPr/>
      <a:lstStyle/>
      <a:p>
        <a:r>
          <a:rPr lang="en-US"/>
          <a:t>This seems like way too much info on one slide and i don't know that they care about this level of detail (although could be persuaded otherwise). Can we scale it back? Would also mention hospitals (or insurers for their presentation) in the last bullet if you include it -- we want each group to see themselves in this work.</a:t>
        </a:r>
      </a:p>
    </p188:txBody>
  </p188:cm>
</p188:cmLst>
</file>

<file path=ppt/comments/modernComment_1EF_BA80E2D4.xml><?xml version="1.0" encoding="utf-8"?>
<p188:cmLst xmlns:a="http://schemas.openxmlformats.org/drawingml/2006/main" xmlns:r="http://schemas.openxmlformats.org/officeDocument/2006/relationships" xmlns:p188="http://schemas.microsoft.com/office/powerpoint/2018/8/main">
  <p188:cm id="{1B87107E-BC1B-4B3D-8FFA-632BF12AECFC}" authorId="{6E30488C-21E6-5973-078A-5CBF0AAD7684}" status="resolved" created="2023-02-08T14:20:39.137" complete="100000">
    <ac:deMkLst xmlns:ac="http://schemas.microsoft.com/office/drawing/2013/main/command">
      <pc:docMk xmlns:pc="http://schemas.microsoft.com/office/powerpoint/2013/main/command"/>
      <pc:sldMk xmlns:pc="http://schemas.microsoft.com/office/powerpoint/2013/main/command" cId="1303132452" sldId="422"/>
      <ac:spMk id="4" creationId="{607F40A1-36E9-422D-BF68-A2220F9567B7}"/>
    </ac:deMkLst>
    <p188:replyLst>
      <p188:reply id="{2D27DCA6-58B0-4550-9406-F25FCF35A1B0}" authorId="{625607DA-8A6F-6FA5-BADA-B445DDD95C9D}" created="2023-02-08T20:06:53.143">
        <p188:txBody>
          <a:bodyPr/>
          <a:lstStyle/>
          <a:p>
            <a:r>
              <a:rPr lang="en-US"/>
              <a:t>Lost track of where this should go now.</a:t>
            </a:r>
          </a:p>
        </p188:txBody>
      </p188:reply>
    </p188:replyLst>
    <p188:txBody>
      <a:bodyPr/>
      <a:lstStyle/>
      <a:p>
        <a:r>
          <a:rPr lang="en-US"/>
          <a:t>I think we need an entire slide on older adults -- explain their CACs need to get trained in this (ask Hannah about that). Would put it before the previous slide and call it Special Support for Older Adults Needed</a:t>
        </a:r>
      </a:p>
    </p188:txBody>
  </p188:cm>
</p188:cmLst>
</file>

<file path=ppt/comments/modernComment_1F0_F0D76ECD.xml><?xml version="1.0" encoding="utf-8"?>
<p188:cmLst xmlns:a="http://schemas.openxmlformats.org/drawingml/2006/main" xmlns:r="http://schemas.openxmlformats.org/officeDocument/2006/relationships" xmlns:p188="http://schemas.microsoft.com/office/powerpoint/2018/8/main">
  <p188:cm id="{1B87107E-BC1B-4B3D-8FFA-632BF12AECFC}" authorId="{6E30488C-21E6-5973-078A-5CBF0AAD7684}" status="resolved" created="2023-02-08T14:20:39.137" complete="100000">
    <ac:deMkLst xmlns:ac="http://schemas.microsoft.com/office/drawing/2013/main/command">
      <pc:docMk xmlns:pc="http://schemas.microsoft.com/office/powerpoint/2013/main/command"/>
      <pc:sldMk xmlns:pc="http://schemas.microsoft.com/office/powerpoint/2013/main/command" cId="1303132452" sldId="422"/>
      <ac:spMk id="4" creationId="{607F40A1-36E9-422D-BF68-A2220F9567B7}"/>
    </ac:deMkLst>
    <p188:replyLst>
      <p188:reply id="{2D27DCA6-58B0-4550-9406-F25FCF35A1B0}" authorId="{625607DA-8A6F-6FA5-BADA-B445DDD95C9D}" created="2023-02-08T20:06:53.143">
        <p188:txBody>
          <a:bodyPr/>
          <a:lstStyle/>
          <a:p>
            <a:r>
              <a:rPr lang="en-US"/>
              <a:t>Lost track of where this should go now.</a:t>
            </a:r>
          </a:p>
        </p188:txBody>
      </p188:reply>
    </p188:replyLst>
    <p188:txBody>
      <a:bodyPr/>
      <a:lstStyle/>
      <a:p>
        <a:r>
          <a:rPr lang="en-US"/>
          <a:t>I think we need an entire slide on older adults -- explain their CACs need to get trained in this (ask Hannah about that). Would put it before the previous slide and call it Special Support for Older Adults Needed</a:t>
        </a:r>
      </a:p>
    </p188:txBody>
  </p188:cm>
</p188:cmLst>
</file>

<file path=ppt/comments/modernComment_1F1_4820286A.xml><?xml version="1.0" encoding="utf-8"?>
<p188:cmLst xmlns:a="http://schemas.openxmlformats.org/drawingml/2006/main" xmlns:r="http://schemas.openxmlformats.org/officeDocument/2006/relationships" xmlns:p188="http://schemas.microsoft.com/office/powerpoint/2018/8/main">
  <p188:cm id="{1B87107E-BC1B-4B3D-8FFA-632BF12AECFC}" authorId="{6E30488C-21E6-5973-078A-5CBF0AAD7684}" status="resolved" created="2023-02-08T14:20:39.137" complete="100000">
    <ac:deMkLst xmlns:ac="http://schemas.microsoft.com/office/drawing/2013/main/command">
      <pc:docMk xmlns:pc="http://schemas.microsoft.com/office/powerpoint/2013/main/command"/>
      <pc:sldMk xmlns:pc="http://schemas.microsoft.com/office/powerpoint/2013/main/command" cId="1303132452" sldId="422"/>
      <ac:spMk id="4" creationId="{607F40A1-36E9-422D-BF68-A2220F9567B7}"/>
    </ac:deMkLst>
    <p188:replyLst>
      <p188:reply id="{2D27DCA6-58B0-4550-9406-F25FCF35A1B0}" authorId="{625607DA-8A6F-6FA5-BADA-B445DDD95C9D}" created="2023-02-08T20:06:53.143">
        <p188:txBody>
          <a:bodyPr/>
          <a:lstStyle/>
          <a:p>
            <a:r>
              <a:rPr lang="en-US"/>
              <a:t>Lost track of where this should go now.</a:t>
            </a:r>
          </a:p>
        </p188:txBody>
      </p188:reply>
    </p188:replyLst>
    <p188:txBody>
      <a:bodyPr/>
      <a:lstStyle/>
      <a:p>
        <a:r>
          <a:rPr lang="en-US"/>
          <a:t>I think we need an entire slide on older adults -- explain their CACs need to get trained in this (ask Hannah about that). Would put it before the previous slide and call it Special Support for Older Adults Needed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7A875-6660-4903-9497-A2D10A468266}" type="doc">
      <dgm:prSet loTypeId="urn:microsoft.com/office/officeart/2005/8/layout/chevron1" loCatId="process" qsTypeId="urn:microsoft.com/office/officeart/2005/8/quickstyle/simple1" qsCatId="simple" csTypeId="urn:microsoft.com/office/officeart/2005/8/colors/accent1_2" csCatId="accent1" phldr="1"/>
      <dgm:spPr/>
    </dgm:pt>
    <dgm:pt modelId="{4B19EADA-4A1F-47A2-B0DF-6F5B2A0FFE41}">
      <dgm:prSet phldrT="[Text]"/>
      <dgm:spPr/>
      <dgm:t>
        <a:bodyPr/>
        <a:lstStyle/>
        <a:p>
          <a:r>
            <a:rPr lang="en-US"/>
            <a:t>SPRING 2023</a:t>
          </a:r>
        </a:p>
      </dgm:t>
    </dgm:pt>
    <dgm:pt modelId="{125950F0-90E0-4A0A-BE16-5068F30F9B45}" type="parTrans" cxnId="{77F3124B-0821-4697-85C9-96B7988A68EB}">
      <dgm:prSet/>
      <dgm:spPr/>
      <dgm:t>
        <a:bodyPr/>
        <a:lstStyle/>
        <a:p>
          <a:endParaRPr lang="en-US"/>
        </a:p>
      </dgm:t>
    </dgm:pt>
    <dgm:pt modelId="{9E59DEF2-372C-44DB-8941-904A6DB0D6E4}" type="sibTrans" cxnId="{77F3124B-0821-4697-85C9-96B7988A68EB}">
      <dgm:prSet/>
      <dgm:spPr/>
      <dgm:t>
        <a:bodyPr/>
        <a:lstStyle/>
        <a:p>
          <a:endParaRPr lang="en-US"/>
        </a:p>
      </dgm:t>
    </dgm:pt>
    <dgm:pt modelId="{08B9D754-ECF1-4C99-B6DA-7B79679DF9F4}">
      <dgm:prSet phldrT="[Text]"/>
      <dgm:spPr/>
      <dgm:t>
        <a:bodyPr/>
        <a:lstStyle/>
        <a:p>
          <a:r>
            <a:rPr lang="en-US"/>
            <a:t>SUMMER 2023</a:t>
          </a:r>
        </a:p>
      </dgm:t>
    </dgm:pt>
    <dgm:pt modelId="{ACA9903D-E34E-4C2C-BE13-E1B619C7C1F0}" type="parTrans" cxnId="{1AE5139E-E251-44FD-BC69-8106B5EA9663}">
      <dgm:prSet/>
      <dgm:spPr/>
      <dgm:t>
        <a:bodyPr/>
        <a:lstStyle/>
        <a:p>
          <a:endParaRPr lang="en-US"/>
        </a:p>
      </dgm:t>
    </dgm:pt>
    <dgm:pt modelId="{1C04F5DD-74CD-4A7D-9196-D5AD7DC39754}" type="sibTrans" cxnId="{1AE5139E-E251-44FD-BC69-8106B5EA9663}">
      <dgm:prSet/>
      <dgm:spPr/>
      <dgm:t>
        <a:bodyPr/>
        <a:lstStyle/>
        <a:p>
          <a:endParaRPr lang="en-US"/>
        </a:p>
      </dgm:t>
    </dgm:pt>
    <dgm:pt modelId="{81AE53D8-D641-4201-B7A5-53EE7E48EE26}">
      <dgm:prSet phldrT="[Text]"/>
      <dgm:spPr/>
      <dgm:t>
        <a:bodyPr/>
        <a:lstStyle/>
        <a:p>
          <a:r>
            <a:rPr lang="en-US"/>
            <a:t>FALL 2023</a:t>
          </a:r>
        </a:p>
      </dgm:t>
    </dgm:pt>
    <dgm:pt modelId="{11DAEEB4-4903-47C7-ABAC-BA708CCC7A2C}" type="parTrans" cxnId="{2536AEDB-4EA0-4926-B71E-8ED688719A55}">
      <dgm:prSet/>
      <dgm:spPr/>
      <dgm:t>
        <a:bodyPr/>
        <a:lstStyle/>
        <a:p>
          <a:endParaRPr lang="en-US"/>
        </a:p>
      </dgm:t>
    </dgm:pt>
    <dgm:pt modelId="{15361368-16B0-43E7-A6FB-84FAB73E8B9B}" type="sibTrans" cxnId="{2536AEDB-4EA0-4926-B71E-8ED688719A55}">
      <dgm:prSet/>
      <dgm:spPr/>
      <dgm:t>
        <a:bodyPr/>
        <a:lstStyle/>
        <a:p>
          <a:endParaRPr lang="en-US"/>
        </a:p>
      </dgm:t>
    </dgm:pt>
    <dgm:pt modelId="{F80F75EA-746F-40B2-885D-3C017B9FBD16}">
      <dgm:prSet phldrT="[Text]"/>
      <dgm:spPr/>
      <dgm:t>
        <a:bodyPr/>
        <a:lstStyle/>
        <a:p>
          <a:r>
            <a:rPr lang="en-US"/>
            <a:t>WINTER 2023/2024</a:t>
          </a:r>
        </a:p>
      </dgm:t>
    </dgm:pt>
    <dgm:pt modelId="{171FBE88-D5A8-4E97-975E-4A14765D9AB3}" type="parTrans" cxnId="{481D5884-3BCC-4B3F-90D4-DBFEF1591FE7}">
      <dgm:prSet/>
      <dgm:spPr/>
      <dgm:t>
        <a:bodyPr/>
        <a:lstStyle/>
        <a:p>
          <a:endParaRPr lang="en-US"/>
        </a:p>
      </dgm:t>
    </dgm:pt>
    <dgm:pt modelId="{88557D8A-941C-403E-A0B5-6171E5A6D473}" type="sibTrans" cxnId="{481D5884-3BCC-4B3F-90D4-DBFEF1591FE7}">
      <dgm:prSet/>
      <dgm:spPr/>
      <dgm:t>
        <a:bodyPr/>
        <a:lstStyle/>
        <a:p>
          <a:endParaRPr lang="en-US"/>
        </a:p>
      </dgm:t>
    </dgm:pt>
    <dgm:pt modelId="{3C603161-27A9-4645-ACB2-D4CD094F1976}" type="pres">
      <dgm:prSet presAssocID="{5467A875-6660-4903-9497-A2D10A468266}" presName="Name0" presStyleCnt="0">
        <dgm:presLayoutVars>
          <dgm:dir/>
          <dgm:animLvl val="lvl"/>
          <dgm:resizeHandles val="exact"/>
        </dgm:presLayoutVars>
      </dgm:prSet>
      <dgm:spPr/>
    </dgm:pt>
    <dgm:pt modelId="{74335188-9AEB-4B50-B222-A28725E291FA}" type="pres">
      <dgm:prSet presAssocID="{4B19EADA-4A1F-47A2-B0DF-6F5B2A0FFE41}" presName="parTxOnly" presStyleLbl="node1" presStyleIdx="0" presStyleCnt="4">
        <dgm:presLayoutVars>
          <dgm:chMax val="0"/>
          <dgm:chPref val="0"/>
          <dgm:bulletEnabled val="1"/>
        </dgm:presLayoutVars>
      </dgm:prSet>
      <dgm:spPr/>
      <dgm:t>
        <a:bodyPr/>
        <a:lstStyle/>
        <a:p>
          <a:endParaRPr lang="en-US"/>
        </a:p>
      </dgm:t>
    </dgm:pt>
    <dgm:pt modelId="{A7D111E0-8E82-44BA-AB39-4098264EEDBE}" type="pres">
      <dgm:prSet presAssocID="{9E59DEF2-372C-44DB-8941-904A6DB0D6E4}" presName="parTxOnlySpace" presStyleCnt="0"/>
      <dgm:spPr/>
    </dgm:pt>
    <dgm:pt modelId="{FEED5B66-B20A-47C2-84EE-769473B18793}" type="pres">
      <dgm:prSet presAssocID="{08B9D754-ECF1-4C99-B6DA-7B79679DF9F4}" presName="parTxOnly" presStyleLbl="node1" presStyleIdx="1" presStyleCnt="4" custLinFactNeighborX="4445" custLinFactNeighborY="-1170">
        <dgm:presLayoutVars>
          <dgm:chMax val="0"/>
          <dgm:chPref val="0"/>
          <dgm:bulletEnabled val="1"/>
        </dgm:presLayoutVars>
      </dgm:prSet>
      <dgm:spPr/>
      <dgm:t>
        <a:bodyPr/>
        <a:lstStyle/>
        <a:p>
          <a:endParaRPr lang="en-US"/>
        </a:p>
      </dgm:t>
    </dgm:pt>
    <dgm:pt modelId="{40BF80B3-D426-4AA5-9A7D-A77002068A2F}" type="pres">
      <dgm:prSet presAssocID="{1C04F5DD-74CD-4A7D-9196-D5AD7DC39754}" presName="parTxOnlySpace" presStyleCnt="0"/>
      <dgm:spPr/>
    </dgm:pt>
    <dgm:pt modelId="{CC7E19A9-406B-4BBE-87AC-4AA407530DA0}" type="pres">
      <dgm:prSet presAssocID="{81AE53D8-D641-4201-B7A5-53EE7E48EE26}" presName="parTxOnly" presStyleLbl="node1" presStyleIdx="2" presStyleCnt="4">
        <dgm:presLayoutVars>
          <dgm:chMax val="0"/>
          <dgm:chPref val="0"/>
          <dgm:bulletEnabled val="1"/>
        </dgm:presLayoutVars>
      </dgm:prSet>
      <dgm:spPr/>
      <dgm:t>
        <a:bodyPr/>
        <a:lstStyle/>
        <a:p>
          <a:endParaRPr lang="en-US"/>
        </a:p>
      </dgm:t>
    </dgm:pt>
    <dgm:pt modelId="{B7047183-76C6-45D6-8024-CDE1722B011D}" type="pres">
      <dgm:prSet presAssocID="{15361368-16B0-43E7-A6FB-84FAB73E8B9B}" presName="parTxOnlySpace" presStyleCnt="0"/>
      <dgm:spPr/>
    </dgm:pt>
    <dgm:pt modelId="{319ACE58-FF25-4900-9B32-617600917B46}" type="pres">
      <dgm:prSet presAssocID="{F80F75EA-746F-40B2-885D-3C017B9FBD16}" presName="parTxOnly" presStyleLbl="node1" presStyleIdx="3" presStyleCnt="4">
        <dgm:presLayoutVars>
          <dgm:chMax val="0"/>
          <dgm:chPref val="0"/>
          <dgm:bulletEnabled val="1"/>
        </dgm:presLayoutVars>
      </dgm:prSet>
      <dgm:spPr/>
      <dgm:t>
        <a:bodyPr/>
        <a:lstStyle/>
        <a:p>
          <a:endParaRPr lang="en-US"/>
        </a:p>
      </dgm:t>
    </dgm:pt>
  </dgm:ptLst>
  <dgm:cxnLst>
    <dgm:cxn modelId="{991EDA23-946F-4A38-BFF5-71DB9DA1B185}" type="presOf" srcId="{4B19EADA-4A1F-47A2-B0DF-6F5B2A0FFE41}" destId="{74335188-9AEB-4B50-B222-A28725E291FA}" srcOrd="0" destOrd="0" presId="urn:microsoft.com/office/officeart/2005/8/layout/chevron1"/>
    <dgm:cxn modelId="{77F3124B-0821-4697-85C9-96B7988A68EB}" srcId="{5467A875-6660-4903-9497-A2D10A468266}" destId="{4B19EADA-4A1F-47A2-B0DF-6F5B2A0FFE41}" srcOrd="0" destOrd="0" parTransId="{125950F0-90E0-4A0A-BE16-5068F30F9B45}" sibTransId="{9E59DEF2-372C-44DB-8941-904A6DB0D6E4}"/>
    <dgm:cxn modelId="{481D5884-3BCC-4B3F-90D4-DBFEF1591FE7}" srcId="{5467A875-6660-4903-9497-A2D10A468266}" destId="{F80F75EA-746F-40B2-885D-3C017B9FBD16}" srcOrd="3" destOrd="0" parTransId="{171FBE88-D5A8-4E97-975E-4A14765D9AB3}" sibTransId="{88557D8A-941C-403E-A0B5-6171E5A6D473}"/>
    <dgm:cxn modelId="{2CE02D28-AED5-42AA-9AB6-356EC593DAE3}" type="presOf" srcId="{F80F75EA-746F-40B2-885D-3C017B9FBD16}" destId="{319ACE58-FF25-4900-9B32-617600917B46}" srcOrd="0" destOrd="0" presId="urn:microsoft.com/office/officeart/2005/8/layout/chevron1"/>
    <dgm:cxn modelId="{1E15C81A-1EB3-4693-9400-D0B1BADC012D}" type="presOf" srcId="{08B9D754-ECF1-4C99-B6DA-7B79679DF9F4}" destId="{FEED5B66-B20A-47C2-84EE-769473B18793}" srcOrd="0" destOrd="0" presId="urn:microsoft.com/office/officeart/2005/8/layout/chevron1"/>
    <dgm:cxn modelId="{32E601C5-8530-4F29-B23E-82F172C8AE64}" type="presOf" srcId="{81AE53D8-D641-4201-B7A5-53EE7E48EE26}" destId="{CC7E19A9-406B-4BBE-87AC-4AA407530DA0}" srcOrd="0" destOrd="0" presId="urn:microsoft.com/office/officeart/2005/8/layout/chevron1"/>
    <dgm:cxn modelId="{1AE5139E-E251-44FD-BC69-8106B5EA9663}" srcId="{5467A875-6660-4903-9497-A2D10A468266}" destId="{08B9D754-ECF1-4C99-B6DA-7B79679DF9F4}" srcOrd="1" destOrd="0" parTransId="{ACA9903D-E34E-4C2C-BE13-E1B619C7C1F0}" sibTransId="{1C04F5DD-74CD-4A7D-9196-D5AD7DC39754}"/>
    <dgm:cxn modelId="{7D6E5182-7710-4A61-BCEE-D44FD3D75D72}" type="presOf" srcId="{5467A875-6660-4903-9497-A2D10A468266}" destId="{3C603161-27A9-4645-ACB2-D4CD094F1976}" srcOrd="0" destOrd="0" presId="urn:microsoft.com/office/officeart/2005/8/layout/chevron1"/>
    <dgm:cxn modelId="{2536AEDB-4EA0-4926-B71E-8ED688719A55}" srcId="{5467A875-6660-4903-9497-A2D10A468266}" destId="{81AE53D8-D641-4201-B7A5-53EE7E48EE26}" srcOrd="2" destOrd="0" parTransId="{11DAEEB4-4903-47C7-ABAC-BA708CCC7A2C}" sibTransId="{15361368-16B0-43E7-A6FB-84FAB73E8B9B}"/>
    <dgm:cxn modelId="{E9ED5ACE-5B26-4E7E-B9C6-978BB8103781}" type="presParOf" srcId="{3C603161-27A9-4645-ACB2-D4CD094F1976}" destId="{74335188-9AEB-4B50-B222-A28725E291FA}" srcOrd="0" destOrd="0" presId="urn:microsoft.com/office/officeart/2005/8/layout/chevron1"/>
    <dgm:cxn modelId="{C0EC14C9-71E0-4A1D-95C7-4649E2A27273}" type="presParOf" srcId="{3C603161-27A9-4645-ACB2-D4CD094F1976}" destId="{A7D111E0-8E82-44BA-AB39-4098264EEDBE}" srcOrd="1" destOrd="0" presId="urn:microsoft.com/office/officeart/2005/8/layout/chevron1"/>
    <dgm:cxn modelId="{B10F9835-7309-40B2-A5E1-8349A18BE894}" type="presParOf" srcId="{3C603161-27A9-4645-ACB2-D4CD094F1976}" destId="{FEED5B66-B20A-47C2-84EE-769473B18793}" srcOrd="2" destOrd="0" presId="urn:microsoft.com/office/officeart/2005/8/layout/chevron1"/>
    <dgm:cxn modelId="{7AAD8707-B008-4A9C-84F5-B2A63B38E7E2}" type="presParOf" srcId="{3C603161-27A9-4645-ACB2-D4CD094F1976}" destId="{40BF80B3-D426-4AA5-9A7D-A77002068A2F}" srcOrd="3" destOrd="0" presId="urn:microsoft.com/office/officeart/2005/8/layout/chevron1"/>
    <dgm:cxn modelId="{60E800C1-AB80-4885-AEF3-B809384B3291}" type="presParOf" srcId="{3C603161-27A9-4645-ACB2-D4CD094F1976}" destId="{CC7E19A9-406B-4BBE-87AC-4AA407530DA0}" srcOrd="4" destOrd="0" presId="urn:microsoft.com/office/officeart/2005/8/layout/chevron1"/>
    <dgm:cxn modelId="{E381B1B2-D269-4AA7-A34E-123A97BEE5C1}" type="presParOf" srcId="{3C603161-27A9-4645-ACB2-D4CD094F1976}" destId="{B7047183-76C6-45D6-8024-CDE1722B011D}" srcOrd="5" destOrd="0" presId="urn:microsoft.com/office/officeart/2005/8/layout/chevron1"/>
    <dgm:cxn modelId="{9955C089-5173-4B26-94B3-EA208F532EA4}" type="presParOf" srcId="{3C603161-27A9-4645-ACB2-D4CD094F1976}" destId="{319ACE58-FF25-4900-9B32-617600917B46}"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646FDE-53DF-4800-B410-764E95E541F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4ACDCE5-AFE4-4231-B4F0-450D0736062D}">
      <dgm:prSet phldrT="[Text]"/>
      <dgm:spPr/>
      <dgm:t>
        <a:bodyPr/>
        <a:lstStyle/>
        <a:p>
          <a:r>
            <a:rPr lang="en-US"/>
            <a:t>Share/reproduce marketing materials/resources</a:t>
          </a:r>
        </a:p>
      </dgm:t>
    </dgm:pt>
    <dgm:pt modelId="{FB084120-46BF-406E-A39B-E8E2126F7D33}" type="parTrans" cxnId="{191A95BE-66F5-49E4-ABC5-C7ACDF5BED16}">
      <dgm:prSet/>
      <dgm:spPr/>
      <dgm:t>
        <a:bodyPr/>
        <a:lstStyle/>
        <a:p>
          <a:endParaRPr lang="en-US"/>
        </a:p>
      </dgm:t>
    </dgm:pt>
    <dgm:pt modelId="{29AF762D-8FD9-40D1-8136-ED3D1B22A988}" type="sibTrans" cxnId="{191A95BE-66F5-49E4-ABC5-C7ACDF5BED16}">
      <dgm:prSet/>
      <dgm:spPr/>
      <dgm:t>
        <a:bodyPr/>
        <a:lstStyle/>
        <a:p>
          <a:endParaRPr lang="en-US"/>
        </a:p>
      </dgm:t>
    </dgm:pt>
    <dgm:pt modelId="{A1D56E09-7869-43D4-911B-E4A0AA9C580C}">
      <dgm:prSet phldrT="[Text]"/>
      <dgm:spPr/>
      <dgm:t>
        <a:bodyPr/>
        <a:lstStyle/>
        <a:p>
          <a:r>
            <a:rPr lang="en-US"/>
            <a:t>Work with members to update their info with MassHealth</a:t>
          </a:r>
        </a:p>
      </dgm:t>
    </dgm:pt>
    <dgm:pt modelId="{7FC362DB-EB09-46DD-9439-5E540277934E}" type="sibTrans" cxnId="{FE04C396-F794-45FF-AAE2-0203634A9A97}">
      <dgm:prSet/>
      <dgm:spPr/>
      <dgm:t>
        <a:bodyPr/>
        <a:lstStyle/>
        <a:p>
          <a:endParaRPr lang="en-US"/>
        </a:p>
      </dgm:t>
    </dgm:pt>
    <dgm:pt modelId="{8F1B28C8-F544-47E3-BE0E-41E809BDBA04}" type="parTrans" cxnId="{FE04C396-F794-45FF-AAE2-0203634A9A97}">
      <dgm:prSet/>
      <dgm:spPr/>
      <dgm:t>
        <a:bodyPr/>
        <a:lstStyle/>
        <a:p>
          <a:endParaRPr lang="en-US"/>
        </a:p>
      </dgm:t>
    </dgm:pt>
    <dgm:pt modelId="{F83F05AA-8AAC-48D9-8BBF-6F8880CED18C}">
      <dgm:prSet phldrT="[Text]"/>
      <dgm:spPr/>
      <dgm:t>
        <a:bodyPr/>
        <a:lstStyle/>
        <a:p>
          <a:r>
            <a:rPr lang="en-US"/>
            <a:t>Share thoughts to improve process</a:t>
          </a:r>
        </a:p>
      </dgm:t>
    </dgm:pt>
    <dgm:pt modelId="{0A7047A1-ECE7-4AEA-B903-6A480F145518}" type="sibTrans" cxnId="{6CC9FA1C-ED8A-4A76-A7A6-533039B5A6BD}">
      <dgm:prSet/>
      <dgm:spPr/>
      <dgm:t>
        <a:bodyPr/>
        <a:lstStyle/>
        <a:p>
          <a:endParaRPr lang="en-US"/>
        </a:p>
      </dgm:t>
    </dgm:pt>
    <dgm:pt modelId="{88B6AED7-96D3-46D8-9507-79774F71C35D}" type="parTrans" cxnId="{6CC9FA1C-ED8A-4A76-A7A6-533039B5A6BD}">
      <dgm:prSet/>
      <dgm:spPr/>
      <dgm:t>
        <a:bodyPr/>
        <a:lstStyle/>
        <a:p>
          <a:endParaRPr lang="en-US"/>
        </a:p>
      </dgm:t>
    </dgm:pt>
    <dgm:pt modelId="{99726E47-E0D7-4BD6-93B1-1F18E9597B89}" type="pres">
      <dgm:prSet presAssocID="{7B646FDE-53DF-4800-B410-764E95E541F6}" presName="Name0" presStyleCnt="0">
        <dgm:presLayoutVars>
          <dgm:dir/>
          <dgm:animLvl val="lvl"/>
          <dgm:resizeHandles val="exact"/>
        </dgm:presLayoutVars>
      </dgm:prSet>
      <dgm:spPr/>
      <dgm:t>
        <a:bodyPr/>
        <a:lstStyle/>
        <a:p>
          <a:endParaRPr lang="en-US"/>
        </a:p>
      </dgm:t>
    </dgm:pt>
    <dgm:pt modelId="{39DD3E1F-2D09-488E-B2F1-B2F3E56B8615}" type="pres">
      <dgm:prSet presAssocID="{A1D56E09-7869-43D4-911B-E4A0AA9C580C}" presName="composite" presStyleCnt="0"/>
      <dgm:spPr/>
    </dgm:pt>
    <dgm:pt modelId="{F1701574-4CB2-46CC-A5F5-47D9A6797885}" type="pres">
      <dgm:prSet presAssocID="{A1D56E09-7869-43D4-911B-E4A0AA9C580C}" presName="parTx" presStyleLbl="alignNode1" presStyleIdx="0" presStyleCnt="3" custLinFactNeighborX="-373">
        <dgm:presLayoutVars>
          <dgm:chMax val="0"/>
          <dgm:chPref val="0"/>
          <dgm:bulletEnabled val="1"/>
        </dgm:presLayoutVars>
      </dgm:prSet>
      <dgm:spPr/>
      <dgm:t>
        <a:bodyPr/>
        <a:lstStyle/>
        <a:p>
          <a:endParaRPr lang="en-US"/>
        </a:p>
      </dgm:t>
    </dgm:pt>
    <dgm:pt modelId="{68CC0E83-E818-49B9-B065-A9681B378D63}" type="pres">
      <dgm:prSet presAssocID="{A1D56E09-7869-43D4-911B-E4A0AA9C580C}" presName="desTx" presStyleLbl="alignAccFollowNode1" presStyleIdx="0" presStyleCnt="3">
        <dgm:presLayoutVars>
          <dgm:bulletEnabled val="1"/>
        </dgm:presLayoutVars>
      </dgm:prSet>
      <dgm:spPr/>
    </dgm:pt>
    <dgm:pt modelId="{F25880A4-435C-4469-B235-8A382533835D}" type="pres">
      <dgm:prSet presAssocID="{7FC362DB-EB09-46DD-9439-5E540277934E}" presName="space" presStyleCnt="0"/>
      <dgm:spPr/>
    </dgm:pt>
    <dgm:pt modelId="{1A54BC22-2230-4161-AEA3-DBB4F1230E5D}" type="pres">
      <dgm:prSet presAssocID="{F83F05AA-8AAC-48D9-8BBF-6F8880CED18C}" presName="composite" presStyleCnt="0"/>
      <dgm:spPr/>
    </dgm:pt>
    <dgm:pt modelId="{59705ADE-4767-4312-8C9C-21539071B690}" type="pres">
      <dgm:prSet presAssocID="{F83F05AA-8AAC-48D9-8BBF-6F8880CED18C}" presName="parTx" presStyleLbl="alignNode1" presStyleIdx="1" presStyleCnt="3" custScaleX="99987" custScaleY="99665" custLinFactX="9553" custLinFactNeighborX="100000" custLinFactNeighborY="-289">
        <dgm:presLayoutVars>
          <dgm:chMax val="0"/>
          <dgm:chPref val="0"/>
          <dgm:bulletEnabled val="1"/>
        </dgm:presLayoutVars>
      </dgm:prSet>
      <dgm:spPr/>
      <dgm:t>
        <a:bodyPr/>
        <a:lstStyle/>
        <a:p>
          <a:endParaRPr lang="en-US"/>
        </a:p>
      </dgm:t>
    </dgm:pt>
    <dgm:pt modelId="{CDEA01F0-ECDA-4176-B97E-EBB434CCA495}" type="pres">
      <dgm:prSet presAssocID="{F83F05AA-8AAC-48D9-8BBF-6F8880CED18C}" presName="desTx" presStyleLbl="alignAccFollowNode1" presStyleIdx="1" presStyleCnt="3" custLinFactX="9225" custLinFactNeighborX="100000" custLinFactNeighborY="1436">
        <dgm:presLayoutVars>
          <dgm:bulletEnabled val="1"/>
        </dgm:presLayoutVars>
      </dgm:prSet>
      <dgm:spPr/>
    </dgm:pt>
    <dgm:pt modelId="{A6BA5CF5-404C-4082-9EDB-C23805D64FC7}" type="pres">
      <dgm:prSet presAssocID="{0A7047A1-ECE7-4AEA-B903-6A480F145518}" presName="space" presStyleCnt="0"/>
      <dgm:spPr/>
    </dgm:pt>
    <dgm:pt modelId="{E9ECA468-D71A-4F1B-BC9F-6007432B31BB}" type="pres">
      <dgm:prSet presAssocID="{54ACDCE5-AFE4-4231-B4F0-450D0736062D}" presName="composite" presStyleCnt="0"/>
      <dgm:spPr/>
    </dgm:pt>
    <dgm:pt modelId="{72240D41-CF36-4D2D-A9BC-20FBB2527883}" type="pres">
      <dgm:prSet presAssocID="{54ACDCE5-AFE4-4231-B4F0-450D0736062D}" presName="parTx" presStyleLbl="alignNode1" presStyleIdx="2" presStyleCnt="3" custLinFactX="-17441" custLinFactNeighborX="-100000" custLinFactNeighborY="-1329">
        <dgm:presLayoutVars>
          <dgm:chMax val="0"/>
          <dgm:chPref val="0"/>
          <dgm:bulletEnabled val="1"/>
        </dgm:presLayoutVars>
      </dgm:prSet>
      <dgm:spPr/>
      <dgm:t>
        <a:bodyPr/>
        <a:lstStyle/>
        <a:p>
          <a:endParaRPr lang="en-US"/>
        </a:p>
      </dgm:t>
    </dgm:pt>
    <dgm:pt modelId="{E1AC5797-57C6-4E90-9C3D-6D703259FF04}" type="pres">
      <dgm:prSet presAssocID="{54ACDCE5-AFE4-4231-B4F0-450D0736062D}" presName="desTx" presStyleLbl="alignAccFollowNode1" presStyleIdx="2" presStyleCnt="3" custLinFactX="-18035" custLinFactNeighborX="-100000" custLinFactNeighborY="454">
        <dgm:presLayoutVars>
          <dgm:bulletEnabled val="1"/>
        </dgm:presLayoutVars>
      </dgm:prSet>
      <dgm:spPr/>
    </dgm:pt>
  </dgm:ptLst>
  <dgm:cxnLst>
    <dgm:cxn modelId="{11D7209F-E9EB-42DC-83D6-38E4CA423678}" type="presOf" srcId="{A1D56E09-7869-43D4-911B-E4A0AA9C580C}" destId="{F1701574-4CB2-46CC-A5F5-47D9A6797885}" srcOrd="0" destOrd="0" presId="urn:microsoft.com/office/officeart/2005/8/layout/hList1"/>
    <dgm:cxn modelId="{6C5C189F-EBF3-4807-9B6B-557C477C3719}" type="presOf" srcId="{7B646FDE-53DF-4800-B410-764E95E541F6}" destId="{99726E47-E0D7-4BD6-93B1-1F18E9597B89}" srcOrd="0" destOrd="0" presId="urn:microsoft.com/office/officeart/2005/8/layout/hList1"/>
    <dgm:cxn modelId="{D16382FF-2F05-4C63-894A-02CEAC7A8F08}" type="presOf" srcId="{54ACDCE5-AFE4-4231-B4F0-450D0736062D}" destId="{72240D41-CF36-4D2D-A9BC-20FBB2527883}" srcOrd="0" destOrd="0" presId="urn:microsoft.com/office/officeart/2005/8/layout/hList1"/>
    <dgm:cxn modelId="{191A95BE-66F5-49E4-ABC5-C7ACDF5BED16}" srcId="{7B646FDE-53DF-4800-B410-764E95E541F6}" destId="{54ACDCE5-AFE4-4231-B4F0-450D0736062D}" srcOrd="2" destOrd="0" parTransId="{FB084120-46BF-406E-A39B-E8E2126F7D33}" sibTransId="{29AF762D-8FD9-40D1-8136-ED3D1B22A988}"/>
    <dgm:cxn modelId="{9A8E80F6-801A-46CE-916A-E9241F2A5EDE}" type="presOf" srcId="{F83F05AA-8AAC-48D9-8BBF-6F8880CED18C}" destId="{59705ADE-4767-4312-8C9C-21539071B690}" srcOrd="0" destOrd="0" presId="urn:microsoft.com/office/officeart/2005/8/layout/hList1"/>
    <dgm:cxn modelId="{FE04C396-F794-45FF-AAE2-0203634A9A97}" srcId="{7B646FDE-53DF-4800-B410-764E95E541F6}" destId="{A1D56E09-7869-43D4-911B-E4A0AA9C580C}" srcOrd="0" destOrd="0" parTransId="{8F1B28C8-F544-47E3-BE0E-41E809BDBA04}" sibTransId="{7FC362DB-EB09-46DD-9439-5E540277934E}"/>
    <dgm:cxn modelId="{6CC9FA1C-ED8A-4A76-A7A6-533039B5A6BD}" srcId="{7B646FDE-53DF-4800-B410-764E95E541F6}" destId="{F83F05AA-8AAC-48D9-8BBF-6F8880CED18C}" srcOrd="1" destOrd="0" parTransId="{88B6AED7-96D3-46D8-9507-79774F71C35D}" sibTransId="{0A7047A1-ECE7-4AEA-B903-6A480F145518}"/>
    <dgm:cxn modelId="{00EE3EB3-1CCD-4B43-BCAB-7DEA1374B1B1}" type="presParOf" srcId="{99726E47-E0D7-4BD6-93B1-1F18E9597B89}" destId="{39DD3E1F-2D09-488E-B2F1-B2F3E56B8615}" srcOrd="0" destOrd="0" presId="urn:microsoft.com/office/officeart/2005/8/layout/hList1"/>
    <dgm:cxn modelId="{31EF3D0A-B54E-4EA6-A6F7-2DE93EAEF9FF}" type="presParOf" srcId="{39DD3E1F-2D09-488E-B2F1-B2F3E56B8615}" destId="{F1701574-4CB2-46CC-A5F5-47D9A6797885}" srcOrd="0" destOrd="0" presId="urn:microsoft.com/office/officeart/2005/8/layout/hList1"/>
    <dgm:cxn modelId="{A3D7D774-8269-4447-9002-9FEF2234D4CD}" type="presParOf" srcId="{39DD3E1F-2D09-488E-B2F1-B2F3E56B8615}" destId="{68CC0E83-E818-49B9-B065-A9681B378D63}" srcOrd="1" destOrd="0" presId="urn:microsoft.com/office/officeart/2005/8/layout/hList1"/>
    <dgm:cxn modelId="{136733E8-2338-4983-940F-18DE7F26CF2A}" type="presParOf" srcId="{99726E47-E0D7-4BD6-93B1-1F18E9597B89}" destId="{F25880A4-435C-4469-B235-8A382533835D}" srcOrd="1" destOrd="0" presId="urn:microsoft.com/office/officeart/2005/8/layout/hList1"/>
    <dgm:cxn modelId="{05D18A86-571B-4C15-AC56-02441565BEBE}" type="presParOf" srcId="{99726E47-E0D7-4BD6-93B1-1F18E9597B89}" destId="{1A54BC22-2230-4161-AEA3-DBB4F1230E5D}" srcOrd="2" destOrd="0" presId="urn:microsoft.com/office/officeart/2005/8/layout/hList1"/>
    <dgm:cxn modelId="{2F938A96-DCF1-4957-9424-B9F0B2D2808A}" type="presParOf" srcId="{1A54BC22-2230-4161-AEA3-DBB4F1230E5D}" destId="{59705ADE-4767-4312-8C9C-21539071B690}" srcOrd="0" destOrd="0" presId="urn:microsoft.com/office/officeart/2005/8/layout/hList1"/>
    <dgm:cxn modelId="{58F637C9-5471-471F-AFA2-E713FFEAFD21}" type="presParOf" srcId="{1A54BC22-2230-4161-AEA3-DBB4F1230E5D}" destId="{CDEA01F0-ECDA-4176-B97E-EBB434CCA495}" srcOrd="1" destOrd="0" presId="urn:microsoft.com/office/officeart/2005/8/layout/hList1"/>
    <dgm:cxn modelId="{01B61C07-A650-48AC-82AF-84D653BE3227}" type="presParOf" srcId="{99726E47-E0D7-4BD6-93B1-1F18E9597B89}" destId="{A6BA5CF5-404C-4082-9EDB-C23805D64FC7}" srcOrd="3" destOrd="0" presId="urn:microsoft.com/office/officeart/2005/8/layout/hList1"/>
    <dgm:cxn modelId="{994ADEAE-4289-462E-A0EE-ACA7B2CB5C4D}" type="presParOf" srcId="{99726E47-E0D7-4BD6-93B1-1F18E9597B89}" destId="{E9ECA468-D71A-4F1B-BC9F-6007432B31BB}" srcOrd="4" destOrd="0" presId="urn:microsoft.com/office/officeart/2005/8/layout/hList1"/>
    <dgm:cxn modelId="{1A4F2F02-313D-40F3-9DC6-D059D5AA1725}" type="presParOf" srcId="{E9ECA468-D71A-4F1B-BC9F-6007432B31BB}" destId="{72240D41-CF36-4D2D-A9BC-20FBB2527883}" srcOrd="0" destOrd="0" presId="urn:microsoft.com/office/officeart/2005/8/layout/hList1"/>
    <dgm:cxn modelId="{D6E992BD-AE14-4892-8E77-8FFBC8906E51}" type="presParOf" srcId="{E9ECA468-D71A-4F1B-BC9F-6007432B31BB}" destId="{E1AC5797-57C6-4E90-9C3D-6D703259FF0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35188-9AEB-4B50-B222-A28725E291FA}">
      <dsp:nvSpPr>
        <dsp:cNvPr id="0" name=""/>
        <dsp:cNvSpPr/>
      </dsp:nvSpPr>
      <dsp:spPr>
        <a:xfrm>
          <a:off x="4621" y="2016252"/>
          <a:ext cx="2690184" cy="107607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en-US" sz="2600" kern="1200"/>
            <a:t>SPRING 2023</a:t>
          </a:r>
        </a:p>
      </dsp:txBody>
      <dsp:txXfrm>
        <a:off x="542658" y="2016252"/>
        <a:ext cx="1614111" cy="1076073"/>
      </dsp:txXfrm>
    </dsp:sp>
    <dsp:sp modelId="{FEED5B66-B20A-47C2-84EE-769473B18793}">
      <dsp:nvSpPr>
        <dsp:cNvPr id="0" name=""/>
        <dsp:cNvSpPr/>
      </dsp:nvSpPr>
      <dsp:spPr>
        <a:xfrm>
          <a:off x="2437745" y="2003662"/>
          <a:ext cx="2690184" cy="107607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en-US" sz="2600" kern="1200"/>
            <a:t>SUMMER 2023</a:t>
          </a:r>
        </a:p>
      </dsp:txBody>
      <dsp:txXfrm>
        <a:off x="2975782" y="2003662"/>
        <a:ext cx="1614111" cy="1076073"/>
      </dsp:txXfrm>
    </dsp:sp>
    <dsp:sp modelId="{CC7E19A9-406B-4BBE-87AC-4AA407530DA0}">
      <dsp:nvSpPr>
        <dsp:cNvPr id="0" name=""/>
        <dsp:cNvSpPr/>
      </dsp:nvSpPr>
      <dsp:spPr>
        <a:xfrm>
          <a:off x="4846953" y="2016252"/>
          <a:ext cx="2690184" cy="107607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en-US" sz="2600" kern="1200"/>
            <a:t>FALL 2023</a:t>
          </a:r>
        </a:p>
      </dsp:txBody>
      <dsp:txXfrm>
        <a:off x="5384990" y="2016252"/>
        <a:ext cx="1614111" cy="1076073"/>
      </dsp:txXfrm>
    </dsp:sp>
    <dsp:sp modelId="{319ACE58-FF25-4900-9B32-617600917B46}">
      <dsp:nvSpPr>
        <dsp:cNvPr id="0" name=""/>
        <dsp:cNvSpPr/>
      </dsp:nvSpPr>
      <dsp:spPr>
        <a:xfrm>
          <a:off x="7268119" y="2016252"/>
          <a:ext cx="2690184" cy="107607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en-US" sz="2600" kern="1200"/>
            <a:t>WINTER 2023/2024</a:t>
          </a:r>
        </a:p>
      </dsp:txBody>
      <dsp:txXfrm>
        <a:off x="7806156" y="2016252"/>
        <a:ext cx="1614111" cy="1076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01574-4CB2-46CC-A5F5-47D9A6797885}">
      <dsp:nvSpPr>
        <dsp:cNvPr id="0" name=""/>
        <dsp:cNvSpPr/>
      </dsp:nvSpPr>
      <dsp:spPr>
        <a:xfrm>
          <a:off x="0" y="354887"/>
          <a:ext cx="3100230" cy="12018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a:t>Work with members to update their info with MassHealth</a:t>
          </a:r>
        </a:p>
      </dsp:txBody>
      <dsp:txXfrm>
        <a:off x="0" y="354887"/>
        <a:ext cx="3100230" cy="1201891"/>
      </dsp:txXfrm>
    </dsp:sp>
    <dsp:sp modelId="{68CC0E83-E818-49B9-B065-A9681B378D63}">
      <dsp:nvSpPr>
        <dsp:cNvPr id="0" name=""/>
        <dsp:cNvSpPr/>
      </dsp:nvSpPr>
      <dsp:spPr>
        <a:xfrm>
          <a:off x="3179" y="1556779"/>
          <a:ext cx="3100230" cy="10540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705ADE-4767-4312-8C9C-21539071B690}">
      <dsp:nvSpPr>
        <dsp:cNvPr id="0" name=""/>
        <dsp:cNvSpPr/>
      </dsp:nvSpPr>
      <dsp:spPr>
        <a:xfrm>
          <a:off x="6934040" y="354433"/>
          <a:ext cx="3099827" cy="119786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a:t>Share thoughts to improve process</a:t>
          </a:r>
        </a:p>
      </dsp:txBody>
      <dsp:txXfrm>
        <a:off x="6934040" y="354433"/>
        <a:ext cx="3099827" cy="1197865"/>
      </dsp:txXfrm>
    </dsp:sp>
    <dsp:sp modelId="{CDEA01F0-ECDA-4176-B97E-EBB434CCA495}">
      <dsp:nvSpPr>
        <dsp:cNvPr id="0" name=""/>
        <dsp:cNvSpPr/>
      </dsp:nvSpPr>
      <dsp:spPr>
        <a:xfrm>
          <a:off x="6923670" y="1568896"/>
          <a:ext cx="3100230" cy="10540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240D41-CF36-4D2D-A9BC-20FBB2527883}">
      <dsp:nvSpPr>
        <dsp:cNvPr id="0" name=""/>
        <dsp:cNvSpPr/>
      </dsp:nvSpPr>
      <dsp:spPr>
        <a:xfrm>
          <a:off x="3430764" y="338914"/>
          <a:ext cx="3100230" cy="12018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a:t>Share/reproduce marketing materials/resources</a:t>
          </a:r>
        </a:p>
      </dsp:txBody>
      <dsp:txXfrm>
        <a:off x="3430764" y="338914"/>
        <a:ext cx="3100230" cy="1201891"/>
      </dsp:txXfrm>
    </dsp:sp>
    <dsp:sp modelId="{E1AC5797-57C6-4E90-9C3D-6D703259FF04}">
      <dsp:nvSpPr>
        <dsp:cNvPr id="0" name=""/>
        <dsp:cNvSpPr/>
      </dsp:nvSpPr>
      <dsp:spPr>
        <a:xfrm>
          <a:off x="3412348" y="1561564"/>
          <a:ext cx="3100230" cy="10540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C41C7-4C8A-432C-BE9C-9D37CF50F85F}"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8B498-44E8-4096-A0FA-BA3D197969F5}" type="slidenum">
              <a:rPr lang="en-US" smtClean="0"/>
              <a:t>‹#›</a:t>
            </a:fld>
            <a:endParaRPr lang="en-US"/>
          </a:p>
        </p:txBody>
      </p:sp>
    </p:spTree>
    <p:extLst>
      <p:ext uri="{BB962C8B-B14F-4D97-AF65-F5344CB8AC3E}">
        <p14:creationId xmlns:p14="http://schemas.microsoft.com/office/powerpoint/2010/main" val="267223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11069e60d0_2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111069e60d0_2_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111069e60d0_2_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85322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11069e60d0_2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111069e60d0_2_1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111069e60d0_2_1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8915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1069e60d0_2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111069e60d0_2_1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60" name="Google Shape;260;g111069e60d0_2_1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a:t>
            </a:fld>
            <a:endParaRPr/>
          </a:p>
        </p:txBody>
      </p:sp>
    </p:spTree>
    <p:extLst>
      <p:ext uri="{BB962C8B-B14F-4D97-AF65-F5344CB8AC3E}">
        <p14:creationId xmlns:p14="http://schemas.microsoft.com/office/powerpoint/2010/main" val="2388124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C46893-F9EA-0D4D-984E-1F8CD6AC4135}" type="slidenum">
              <a:rPr lang="en-US" smtClean="0"/>
              <a:t>15</a:t>
            </a:fld>
            <a:endParaRPr lang="en-US"/>
          </a:p>
        </p:txBody>
      </p:sp>
    </p:spTree>
    <p:extLst>
      <p:ext uri="{BB962C8B-B14F-4D97-AF65-F5344CB8AC3E}">
        <p14:creationId xmlns:p14="http://schemas.microsoft.com/office/powerpoint/2010/main" val="736624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96882-2F18-4863-8DD5-4943FE503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307EB7-DB12-41C4-9F76-4C1AFD9795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1BCA28-35F2-46AE-A617-89B1143AE102}"/>
              </a:ext>
            </a:extLst>
          </p:cNvPr>
          <p:cNvSpPr>
            <a:spLocks noGrp="1"/>
          </p:cNvSpPr>
          <p:nvPr>
            <p:ph type="dt" sz="half" idx="10"/>
          </p:nvPr>
        </p:nvSpPr>
        <p:spPr/>
        <p:txBody>
          <a:bodyPr/>
          <a:lstStyle/>
          <a:p>
            <a:fld id="{5F2143D5-7B87-4DDF-BA8B-6A7A9A1E87EC}" type="datetimeFigureOut">
              <a:rPr lang="en-US" smtClean="0"/>
              <a:t>2/28/2023</a:t>
            </a:fld>
            <a:endParaRPr lang="en-US"/>
          </a:p>
        </p:txBody>
      </p:sp>
      <p:sp>
        <p:nvSpPr>
          <p:cNvPr id="5" name="Footer Placeholder 4">
            <a:extLst>
              <a:ext uri="{FF2B5EF4-FFF2-40B4-BE49-F238E27FC236}">
                <a16:creationId xmlns:a16="http://schemas.microsoft.com/office/drawing/2014/main" id="{ED75A5D1-2E03-4B7E-801B-82A6E97E5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38AA8-0BDD-4498-A726-2CC7BA00E7F1}"/>
              </a:ext>
            </a:extLst>
          </p:cNvPr>
          <p:cNvSpPr>
            <a:spLocks noGrp="1"/>
          </p:cNvSpPr>
          <p:nvPr>
            <p:ph type="sldNum" sz="quarter" idx="12"/>
          </p:nvPr>
        </p:nvSpPr>
        <p:spPr/>
        <p:txBody>
          <a:bodyPr/>
          <a:lstStyle/>
          <a:p>
            <a:fld id="{84F9DA0B-6C40-4B5A-830C-C6B20529E6A2}" type="slidenum">
              <a:rPr lang="en-US" smtClean="0"/>
              <a:t>‹#›</a:t>
            </a:fld>
            <a:endParaRPr lang="en-US"/>
          </a:p>
        </p:txBody>
      </p:sp>
    </p:spTree>
    <p:extLst>
      <p:ext uri="{BB962C8B-B14F-4D97-AF65-F5344CB8AC3E}">
        <p14:creationId xmlns:p14="http://schemas.microsoft.com/office/powerpoint/2010/main" val="111690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6491-D02D-4882-8752-4501732BF2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7B96B6-D3D6-4AC5-B111-9B8CE959A8F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1F0AE-074C-4106-9B73-31FCBAE4C912}"/>
              </a:ext>
            </a:extLst>
          </p:cNvPr>
          <p:cNvSpPr>
            <a:spLocks noGrp="1"/>
          </p:cNvSpPr>
          <p:nvPr>
            <p:ph type="dt" sz="half" idx="10"/>
          </p:nvPr>
        </p:nvSpPr>
        <p:spPr/>
        <p:txBody>
          <a:bodyPr/>
          <a:lstStyle/>
          <a:p>
            <a:fld id="{5F2143D5-7B87-4DDF-BA8B-6A7A9A1E87EC}" type="datetimeFigureOut">
              <a:rPr lang="en-US" smtClean="0"/>
              <a:t>2/28/2023</a:t>
            </a:fld>
            <a:endParaRPr lang="en-US"/>
          </a:p>
        </p:txBody>
      </p:sp>
      <p:sp>
        <p:nvSpPr>
          <p:cNvPr id="5" name="Footer Placeholder 4">
            <a:extLst>
              <a:ext uri="{FF2B5EF4-FFF2-40B4-BE49-F238E27FC236}">
                <a16:creationId xmlns:a16="http://schemas.microsoft.com/office/drawing/2014/main" id="{2B9FB0B5-CF4D-4224-AFCD-15E5D23C2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B5741-8BE7-42B0-AF5E-BA7E768A8530}"/>
              </a:ext>
            </a:extLst>
          </p:cNvPr>
          <p:cNvSpPr>
            <a:spLocks noGrp="1"/>
          </p:cNvSpPr>
          <p:nvPr>
            <p:ph type="sldNum" sz="quarter" idx="12"/>
          </p:nvPr>
        </p:nvSpPr>
        <p:spPr/>
        <p:txBody>
          <a:bodyPr/>
          <a:lstStyle/>
          <a:p>
            <a:fld id="{84F9DA0B-6C40-4B5A-830C-C6B20529E6A2}" type="slidenum">
              <a:rPr lang="en-US" smtClean="0"/>
              <a:t>‹#›</a:t>
            </a:fld>
            <a:endParaRPr lang="en-US"/>
          </a:p>
        </p:txBody>
      </p:sp>
    </p:spTree>
    <p:extLst>
      <p:ext uri="{BB962C8B-B14F-4D97-AF65-F5344CB8AC3E}">
        <p14:creationId xmlns:p14="http://schemas.microsoft.com/office/powerpoint/2010/main" val="624094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81276-9DDD-45AC-990A-C9492B5782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92EB07-44CA-4761-B279-09CA352EFF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3A7DC-B1CC-4E4C-ABF4-2413BEAB9682}"/>
              </a:ext>
            </a:extLst>
          </p:cNvPr>
          <p:cNvSpPr>
            <a:spLocks noGrp="1"/>
          </p:cNvSpPr>
          <p:nvPr>
            <p:ph type="dt" sz="half" idx="10"/>
          </p:nvPr>
        </p:nvSpPr>
        <p:spPr/>
        <p:txBody>
          <a:bodyPr/>
          <a:lstStyle/>
          <a:p>
            <a:fld id="{5F2143D5-7B87-4DDF-BA8B-6A7A9A1E87EC}" type="datetimeFigureOut">
              <a:rPr lang="en-US" smtClean="0"/>
              <a:t>2/28/2023</a:t>
            </a:fld>
            <a:endParaRPr lang="en-US"/>
          </a:p>
        </p:txBody>
      </p:sp>
      <p:sp>
        <p:nvSpPr>
          <p:cNvPr id="5" name="Footer Placeholder 4">
            <a:extLst>
              <a:ext uri="{FF2B5EF4-FFF2-40B4-BE49-F238E27FC236}">
                <a16:creationId xmlns:a16="http://schemas.microsoft.com/office/drawing/2014/main" id="{44EF1CB6-13A0-4500-B98E-DC27A356C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4F10F-CE18-4885-BD73-A79072763448}"/>
              </a:ext>
            </a:extLst>
          </p:cNvPr>
          <p:cNvSpPr>
            <a:spLocks noGrp="1"/>
          </p:cNvSpPr>
          <p:nvPr>
            <p:ph type="sldNum" sz="quarter" idx="12"/>
          </p:nvPr>
        </p:nvSpPr>
        <p:spPr/>
        <p:txBody>
          <a:bodyPr/>
          <a:lstStyle/>
          <a:p>
            <a:fld id="{84F9DA0B-6C40-4B5A-830C-C6B20529E6A2}" type="slidenum">
              <a:rPr lang="en-US" smtClean="0"/>
              <a:t>‹#›</a:t>
            </a:fld>
            <a:endParaRPr lang="en-US"/>
          </a:p>
        </p:txBody>
      </p:sp>
    </p:spTree>
    <p:extLst>
      <p:ext uri="{BB962C8B-B14F-4D97-AF65-F5344CB8AC3E}">
        <p14:creationId xmlns:p14="http://schemas.microsoft.com/office/powerpoint/2010/main" val="262931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B0A24C-2736-E943-A756-DE453F4CC90F}"/>
              </a:ext>
            </a:extLst>
          </p:cNvPr>
          <p:cNvSpPr/>
          <p:nvPr userDrawn="1"/>
        </p:nvSpPr>
        <p:spPr>
          <a:xfrm>
            <a:off x="0" y="6194613"/>
            <a:ext cx="12192000" cy="233081"/>
          </a:xfrm>
          <a:prstGeom prst="rect">
            <a:avLst/>
          </a:prstGeom>
          <a:solidFill>
            <a:srgbClr val="EB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BBEBCE-6004-6542-A5C2-743478460BC7}"/>
              </a:ext>
            </a:extLst>
          </p:cNvPr>
          <p:cNvSpPr/>
          <p:nvPr userDrawn="1"/>
        </p:nvSpPr>
        <p:spPr>
          <a:xfrm>
            <a:off x="0" y="6284259"/>
            <a:ext cx="12192000" cy="573741"/>
          </a:xfrm>
          <a:prstGeom prst="rect">
            <a:avLst/>
          </a:prstGeom>
          <a:solidFill>
            <a:srgbClr val="23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E62FEC7F-1F90-1E4D-9E41-FB46F00743FC}"/>
              </a:ext>
            </a:extLst>
          </p:cNvPr>
          <p:cNvPicPr>
            <a:picLocks noChangeAspect="1"/>
          </p:cNvPicPr>
          <p:nvPr userDrawn="1"/>
        </p:nvPicPr>
        <p:blipFill>
          <a:blip r:embed="rId2"/>
          <a:stretch>
            <a:fillRect/>
          </a:stretch>
        </p:blipFill>
        <p:spPr>
          <a:xfrm>
            <a:off x="6350" y="0"/>
            <a:ext cx="12179300" cy="4191000"/>
          </a:xfrm>
          <a:prstGeom prst="rect">
            <a:avLst/>
          </a:prstGeom>
        </p:spPr>
      </p:pic>
      <p:sp>
        <p:nvSpPr>
          <p:cNvPr id="9" name="Title 1">
            <a:extLst>
              <a:ext uri="{FF2B5EF4-FFF2-40B4-BE49-F238E27FC236}">
                <a16:creationId xmlns:a16="http://schemas.microsoft.com/office/drawing/2014/main" id="{D10F2116-9400-244B-B299-2FED693F9361}"/>
              </a:ext>
            </a:extLst>
          </p:cNvPr>
          <p:cNvSpPr>
            <a:spLocks noGrp="1"/>
          </p:cNvSpPr>
          <p:nvPr>
            <p:ph type="title"/>
          </p:nvPr>
        </p:nvSpPr>
        <p:spPr>
          <a:xfrm>
            <a:off x="918229" y="4093557"/>
            <a:ext cx="10729912" cy="625193"/>
          </a:xfrm>
        </p:spPr>
        <p:txBody>
          <a:bodyPr>
            <a:normAutofit/>
          </a:bodyPr>
          <a:lstStyle>
            <a:lvl1pPr>
              <a:defRPr sz="5000" b="0" i="0">
                <a:solidFill>
                  <a:srgbClr val="215386"/>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56999045-8F9E-B445-8F91-E6105007565A}"/>
              </a:ext>
            </a:extLst>
          </p:cNvPr>
          <p:cNvSpPr>
            <a:spLocks noGrp="1"/>
          </p:cNvSpPr>
          <p:nvPr>
            <p:ph type="body" sz="quarter" idx="10" hasCustomPrompt="1"/>
          </p:nvPr>
        </p:nvSpPr>
        <p:spPr>
          <a:xfrm>
            <a:off x="963054" y="5038165"/>
            <a:ext cx="8293006" cy="914400"/>
          </a:xfrm>
        </p:spPr>
        <p:txBody>
          <a:bodyPr/>
          <a:lstStyle>
            <a:lvl1pPr>
              <a:buFontTx/>
              <a:buNone/>
              <a:defRPr sz="2500">
                <a:solidFill>
                  <a:srgbClr val="23ABE3"/>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Tree>
    <p:extLst>
      <p:ext uri="{BB962C8B-B14F-4D97-AF65-F5344CB8AC3E}">
        <p14:creationId xmlns:p14="http://schemas.microsoft.com/office/powerpoint/2010/main" val="343508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62809D-00F6-A54B-B761-A869D13FFF03}"/>
              </a:ext>
            </a:extLst>
          </p:cNvPr>
          <p:cNvSpPr/>
          <p:nvPr userDrawn="1"/>
        </p:nvSpPr>
        <p:spPr>
          <a:xfrm>
            <a:off x="0" y="6194613"/>
            <a:ext cx="12192000" cy="233081"/>
          </a:xfrm>
          <a:prstGeom prst="rect">
            <a:avLst/>
          </a:prstGeom>
          <a:solidFill>
            <a:srgbClr val="EB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41816B-036F-9C4C-808E-4276B7E70269}"/>
              </a:ext>
            </a:extLst>
          </p:cNvPr>
          <p:cNvSpPr/>
          <p:nvPr userDrawn="1"/>
        </p:nvSpPr>
        <p:spPr>
          <a:xfrm>
            <a:off x="0" y="6284259"/>
            <a:ext cx="12192000" cy="573741"/>
          </a:xfrm>
          <a:prstGeom prst="rect">
            <a:avLst/>
          </a:prstGeom>
          <a:solidFill>
            <a:srgbClr val="23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8364952-EE3A-C044-B33F-B8589022B058}"/>
              </a:ext>
            </a:extLst>
          </p:cNvPr>
          <p:cNvPicPr>
            <a:picLocks noChangeAspect="1"/>
          </p:cNvPicPr>
          <p:nvPr userDrawn="1"/>
        </p:nvPicPr>
        <p:blipFill>
          <a:blip r:embed="rId2"/>
          <a:stretch>
            <a:fillRect/>
          </a:stretch>
        </p:blipFill>
        <p:spPr>
          <a:xfrm>
            <a:off x="6350" y="0"/>
            <a:ext cx="12179300" cy="1409700"/>
          </a:xfrm>
          <a:prstGeom prst="rect">
            <a:avLst/>
          </a:prstGeom>
        </p:spPr>
      </p:pic>
      <p:sp>
        <p:nvSpPr>
          <p:cNvPr id="11" name="Slide Number Placeholder 5">
            <a:extLst>
              <a:ext uri="{FF2B5EF4-FFF2-40B4-BE49-F238E27FC236}">
                <a16:creationId xmlns:a16="http://schemas.microsoft.com/office/drawing/2014/main" id="{E9647580-C65C-554A-8AE9-E2FCFF6D77B9}"/>
              </a:ext>
            </a:extLst>
          </p:cNvPr>
          <p:cNvSpPr>
            <a:spLocks noGrp="1"/>
          </p:cNvSpPr>
          <p:nvPr>
            <p:ph type="sldNum" sz="quarter" idx="12"/>
          </p:nvPr>
        </p:nvSpPr>
        <p:spPr>
          <a:xfrm>
            <a:off x="11116303" y="6356350"/>
            <a:ext cx="618497"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CED66112-F4BD-264E-8740-6022A9908B92}" type="slidenum">
              <a:rPr lang="en-US" smtClean="0"/>
              <a:pPr/>
              <a:t>‹#›</a:t>
            </a:fld>
            <a:endParaRPr lang="en-US"/>
          </a:p>
        </p:txBody>
      </p:sp>
      <p:sp>
        <p:nvSpPr>
          <p:cNvPr id="12" name="Title 1">
            <a:extLst>
              <a:ext uri="{FF2B5EF4-FFF2-40B4-BE49-F238E27FC236}">
                <a16:creationId xmlns:a16="http://schemas.microsoft.com/office/drawing/2014/main" id="{14E81E47-3258-CC46-B1D8-073775243716}"/>
              </a:ext>
            </a:extLst>
          </p:cNvPr>
          <p:cNvSpPr>
            <a:spLocks noGrp="1"/>
          </p:cNvSpPr>
          <p:nvPr>
            <p:ph type="title"/>
          </p:nvPr>
        </p:nvSpPr>
        <p:spPr>
          <a:xfrm>
            <a:off x="344488" y="363820"/>
            <a:ext cx="10729912" cy="625193"/>
          </a:xfrm>
        </p:spPr>
        <p:txBody>
          <a:bodyPr>
            <a:normAutofit/>
          </a:bodyPr>
          <a:lstStyle>
            <a:lvl1pPr>
              <a:defRPr sz="4000" b="0" i="0">
                <a:solidFill>
                  <a:srgbClr val="215386"/>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5338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5FDCD18-A9A5-D240-9A32-FEAEC7D1B067}"/>
              </a:ext>
            </a:extLst>
          </p:cNvPr>
          <p:cNvSpPr/>
          <p:nvPr userDrawn="1"/>
        </p:nvSpPr>
        <p:spPr>
          <a:xfrm>
            <a:off x="0" y="6194613"/>
            <a:ext cx="12192000" cy="233081"/>
          </a:xfrm>
          <a:prstGeom prst="rect">
            <a:avLst/>
          </a:prstGeom>
          <a:solidFill>
            <a:srgbClr val="EB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D3FCB1-9A0E-9342-9B42-42D26D8A1FF8}"/>
              </a:ext>
            </a:extLst>
          </p:cNvPr>
          <p:cNvSpPr/>
          <p:nvPr userDrawn="1"/>
        </p:nvSpPr>
        <p:spPr>
          <a:xfrm>
            <a:off x="0" y="6284259"/>
            <a:ext cx="12192000" cy="573741"/>
          </a:xfrm>
          <a:prstGeom prst="rect">
            <a:avLst/>
          </a:prstGeom>
          <a:solidFill>
            <a:srgbClr val="23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388E5C1-84AC-FB48-A6C5-CE020F5E95D5}"/>
              </a:ext>
            </a:extLst>
          </p:cNvPr>
          <p:cNvPicPr>
            <a:picLocks noChangeAspect="1"/>
          </p:cNvPicPr>
          <p:nvPr userDrawn="1"/>
        </p:nvPicPr>
        <p:blipFill>
          <a:blip r:embed="rId2"/>
          <a:stretch>
            <a:fillRect/>
          </a:stretch>
        </p:blipFill>
        <p:spPr>
          <a:xfrm>
            <a:off x="6350" y="0"/>
            <a:ext cx="12179300" cy="1409700"/>
          </a:xfrm>
          <a:prstGeom prst="rect">
            <a:avLst/>
          </a:prstGeom>
        </p:spPr>
      </p:pic>
      <p:sp>
        <p:nvSpPr>
          <p:cNvPr id="20" name="Slide Number Placeholder 5">
            <a:extLst>
              <a:ext uri="{FF2B5EF4-FFF2-40B4-BE49-F238E27FC236}">
                <a16:creationId xmlns:a16="http://schemas.microsoft.com/office/drawing/2014/main" id="{2AA265D3-C7BF-234D-8956-A9D09AB69EB2}"/>
              </a:ext>
            </a:extLst>
          </p:cNvPr>
          <p:cNvSpPr>
            <a:spLocks noGrp="1"/>
          </p:cNvSpPr>
          <p:nvPr>
            <p:ph type="sldNum" sz="quarter" idx="12"/>
          </p:nvPr>
        </p:nvSpPr>
        <p:spPr>
          <a:xfrm>
            <a:off x="11116303" y="6356350"/>
            <a:ext cx="618497"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CED66112-F4BD-264E-8740-6022A9908B92}" type="slidenum">
              <a:rPr lang="en-US" smtClean="0"/>
              <a:pPr/>
              <a:t>‹#›</a:t>
            </a:fld>
            <a:endParaRPr lang="en-US"/>
          </a:p>
        </p:txBody>
      </p:sp>
      <p:sp>
        <p:nvSpPr>
          <p:cNvPr id="21" name="Title 1">
            <a:extLst>
              <a:ext uri="{FF2B5EF4-FFF2-40B4-BE49-F238E27FC236}">
                <a16:creationId xmlns:a16="http://schemas.microsoft.com/office/drawing/2014/main" id="{DE201E89-7F9D-F84F-B23F-E237E23E3FD3}"/>
              </a:ext>
            </a:extLst>
          </p:cNvPr>
          <p:cNvSpPr>
            <a:spLocks noGrp="1"/>
          </p:cNvSpPr>
          <p:nvPr>
            <p:ph type="title"/>
          </p:nvPr>
        </p:nvSpPr>
        <p:spPr>
          <a:xfrm>
            <a:off x="344488" y="363820"/>
            <a:ext cx="10729912" cy="625193"/>
          </a:xfrm>
        </p:spPr>
        <p:txBody>
          <a:bodyPr>
            <a:normAutofit/>
          </a:bodyPr>
          <a:lstStyle>
            <a:lvl1pPr>
              <a:defRPr sz="4000" b="0" i="0">
                <a:solidFill>
                  <a:srgbClr val="215386"/>
                </a:solidFill>
                <a:latin typeface="Arial" panose="020B0604020202020204" pitchFamily="34" charset="0"/>
                <a:cs typeface="Arial" panose="020B0604020202020204" pitchFamily="34" charset="0"/>
              </a:defRPr>
            </a:lvl1pPr>
          </a:lstStyle>
          <a:p>
            <a:r>
              <a:rPr lang="en-US"/>
              <a:t>Click to edit Master title style</a:t>
            </a:r>
          </a:p>
        </p:txBody>
      </p:sp>
      <p:sp>
        <p:nvSpPr>
          <p:cNvPr id="22" name="Content Placeholder 16">
            <a:extLst>
              <a:ext uri="{FF2B5EF4-FFF2-40B4-BE49-F238E27FC236}">
                <a16:creationId xmlns:a16="http://schemas.microsoft.com/office/drawing/2014/main" id="{A2E1EDEF-3476-8948-9D25-4B2194083433}"/>
              </a:ext>
            </a:extLst>
          </p:cNvPr>
          <p:cNvSpPr>
            <a:spLocks noGrp="1"/>
          </p:cNvSpPr>
          <p:nvPr>
            <p:ph sz="quarter" idx="13"/>
          </p:nvPr>
        </p:nvSpPr>
        <p:spPr>
          <a:xfrm>
            <a:off x="344488" y="1577788"/>
            <a:ext cx="11390312" cy="4291199"/>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018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sidebar">
  <p:cSld name="Content with sidebar">
    <p:spTree>
      <p:nvGrpSpPr>
        <p:cNvPr id="1" name="Shape 122"/>
        <p:cNvGrpSpPr/>
        <p:nvPr/>
      </p:nvGrpSpPr>
      <p:grpSpPr>
        <a:xfrm>
          <a:off x="0" y="0"/>
          <a:ext cx="0" cy="0"/>
          <a:chOff x="0" y="0"/>
          <a:chExt cx="0" cy="0"/>
        </a:xfrm>
      </p:grpSpPr>
      <p:sp>
        <p:nvSpPr>
          <p:cNvPr id="123" name="Google Shape;123;g111069e60d0_2_19"/>
          <p:cNvSpPr/>
          <p:nvPr/>
        </p:nvSpPr>
        <p:spPr>
          <a:xfrm>
            <a:off x="0" y="6194613"/>
            <a:ext cx="12192000" cy="233081"/>
          </a:xfrm>
          <a:prstGeom prst="rect">
            <a:avLst/>
          </a:prstGeom>
          <a:solidFill>
            <a:srgbClr val="EB23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g111069e60d0_2_19"/>
          <p:cNvSpPr/>
          <p:nvPr/>
        </p:nvSpPr>
        <p:spPr>
          <a:xfrm>
            <a:off x="0" y="6284259"/>
            <a:ext cx="12192000" cy="573741"/>
          </a:xfrm>
          <a:prstGeom prst="rect">
            <a:avLst/>
          </a:prstGeom>
          <a:solidFill>
            <a:srgbClr val="23AB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5" name="Google Shape;125;g111069e60d0_2_19"/>
          <p:cNvPicPr preferRelativeResize="0"/>
          <p:nvPr/>
        </p:nvPicPr>
        <p:blipFill rotWithShape="1">
          <a:blip r:embed="rId2">
            <a:alphaModFix/>
          </a:blip>
          <a:srcRect/>
          <a:stretch/>
        </p:blipFill>
        <p:spPr>
          <a:xfrm>
            <a:off x="6350" y="0"/>
            <a:ext cx="12179300" cy="1409700"/>
          </a:xfrm>
          <a:prstGeom prst="rect">
            <a:avLst/>
          </a:prstGeom>
          <a:noFill/>
          <a:ln>
            <a:noFill/>
          </a:ln>
        </p:spPr>
      </p:pic>
      <p:sp>
        <p:nvSpPr>
          <p:cNvPr id="126" name="Google Shape;126;g111069e60d0_2_19"/>
          <p:cNvSpPr txBox="1">
            <a:spLocks noGrp="1"/>
          </p:cNvSpPr>
          <p:nvPr>
            <p:ph type="sldNum" idx="12"/>
          </p:nvPr>
        </p:nvSpPr>
        <p:spPr>
          <a:xfrm>
            <a:off x="11116303" y="6356350"/>
            <a:ext cx="6184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lt1"/>
                </a:solidFill>
                <a:latin typeface="Arial"/>
                <a:ea typeface="Arial"/>
                <a:cs typeface="Arial"/>
                <a:sym typeface="Arial"/>
              </a:defRPr>
            </a:lvl1pPr>
            <a:lvl2pPr marL="0" lvl="1" indent="0" algn="r">
              <a:spcBef>
                <a:spcPts val="0"/>
              </a:spcBef>
              <a:buNone/>
              <a:defRPr sz="1200" b="0" i="0">
                <a:solidFill>
                  <a:schemeClr val="lt1"/>
                </a:solidFill>
                <a:latin typeface="Arial"/>
                <a:ea typeface="Arial"/>
                <a:cs typeface="Arial"/>
                <a:sym typeface="Arial"/>
              </a:defRPr>
            </a:lvl2pPr>
            <a:lvl3pPr marL="0" lvl="2" indent="0" algn="r">
              <a:spcBef>
                <a:spcPts val="0"/>
              </a:spcBef>
              <a:buNone/>
              <a:defRPr sz="1200" b="0" i="0">
                <a:solidFill>
                  <a:schemeClr val="lt1"/>
                </a:solidFill>
                <a:latin typeface="Arial"/>
                <a:ea typeface="Arial"/>
                <a:cs typeface="Arial"/>
                <a:sym typeface="Arial"/>
              </a:defRPr>
            </a:lvl3pPr>
            <a:lvl4pPr marL="0" lvl="3" indent="0" algn="r">
              <a:spcBef>
                <a:spcPts val="0"/>
              </a:spcBef>
              <a:buNone/>
              <a:defRPr sz="1200" b="0" i="0">
                <a:solidFill>
                  <a:schemeClr val="lt1"/>
                </a:solidFill>
                <a:latin typeface="Arial"/>
                <a:ea typeface="Arial"/>
                <a:cs typeface="Arial"/>
                <a:sym typeface="Arial"/>
              </a:defRPr>
            </a:lvl4pPr>
            <a:lvl5pPr marL="0" lvl="4" indent="0" algn="r">
              <a:spcBef>
                <a:spcPts val="0"/>
              </a:spcBef>
              <a:buNone/>
              <a:defRPr sz="1200" b="0" i="0">
                <a:solidFill>
                  <a:schemeClr val="lt1"/>
                </a:solidFill>
                <a:latin typeface="Arial"/>
                <a:ea typeface="Arial"/>
                <a:cs typeface="Arial"/>
                <a:sym typeface="Arial"/>
              </a:defRPr>
            </a:lvl5pPr>
            <a:lvl6pPr marL="0" lvl="5" indent="0" algn="r">
              <a:spcBef>
                <a:spcPts val="0"/>
              </a:spcBef>
              <a:buNone/>
              <a:defRPr sz="1200" b="0" i="0">
                <a:solidFill>
                  <a:schemeClr val="lt1"/>
                </a:solidFill>
                <a:latin typeface="Arial"/>
                <a:ea typeface="Arial"/>
                <a:cs typeface="Arial"/>
                <a:sym typeface="Arial"/>
              </a:defRPr>
            </a:lvl6pPr>
            <a:lvl7pPr marL="0" lvl="6" indent="0" algn="r">
              <a:spcBef>
                <a:spcPts val="0"/>
              </a:spcBef>
              <a:buNone/>
              <a:defRPr sz="1200" b="0" i="0">
                <a:solidFill>
                  <a:schemeClr val="lt1"/>
                </a:solidFill>
                <a:latin typeface="Arial"/>
                <a:ea typeface="Arial"/>
                <a:cs typeface="Arial"/>
                <a:sym typeface="Arial"/>
              </a:defRPr>
            </a:lvl7pPr>
            <a:lvl8pPr marL="0" lvl="7" indent="0" algn="r">
              <a:spcBef>
                <a:spcPts val="0"/>
              </a:spcBef>
              <a:buNone/>
              <a:defRPr sz="1200" b="0" i="0">
                <a:solidFill>
                  <a:schemeClr val="lt1"/>
                </a:solidFill>
                <a:latin typeface="Arial"/>
                <a:ea typeface="Arial"/>
                <a:cs typeface="Arial"/>
                <a:sym typeface="Arial"/>
              </a:defRPr>
            </a:lvl8pPr>
            <a:lvl9pPr marL="0" lvl="8" indent="0" algn="r">
              <a:spcBef>
                <a:spcPts val="0"/>
              </a:spcBef>
              <a:buNone/>
              <a:defRPr sz="1200" b="0"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g111069e60d0_2_19"/>
          <p:cNvSpPr txBox="1">
            <a:spLocks noGrp="1"/>
          </p:cNvSpPr>
          <p:nvPr>
            <p:ph type="title"/>
          </p:nvPr>
        </p:nvSpPr>
        <p:spPr>
          <a:xfrm>
            <a:off x="344488" y="363820"/>
            <a:ext cx="10729912" cy="6251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15386"/>
              </a:buClr>
              <a:buSzPts val="4000"/>
              <a:buFont typeface="Arial"/>
              <a:buNone/>
              <a:defRPr sz="4000" b="0" i="0">
                <a:solidFill>
                  <a:srgbClr val="21538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g111069e60d0_2_19"/>
          <p:cNvSpPr txBox="1">
            <a:spLocks noGrp="1"/>
          </p:cNvSpPr>
          <p:nvPr>
            <p:ph type="body" idx="1"/>
          </p:nvPr>
        </p:nvSpPr>
        <p:spPr>
          <a:xfrm>
            <a:off x="344488" y="1577788"/>
            <a:ext cx="6710736" cy="42911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b="0" i="0">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b="0" i="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b="0" i="0">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g111069e60d0_2_19"/>
          <p:cNvPicPr preferRelativeResize="0"/>
          <p:nvPr/>
        </p:nvPicPr>
        <p:blipFill rotWithShape="1">
          <a:blip r:embed="rId3">
            <a:alphaModFix/>
          </a:blip>
          <a:srcRect/>
          <a:stretch/>
        </p:blipFill>
        <p:spPr>
          <a:xfrm>
            <a:off x="7793351" y="1352833"/>
            <a:ext cx="3632200" cy="4546600"/>
          </a:xfrm>
          <a:prstGeom prst="rect">
            <a:avLst/>
          </a:prstGeom>
          <a:noFill/>
          <a:ln>
            <a:noFill/>
          </a:ln>
        </p:spPr>
      </p:pic>
    </p:spTree>
    <p:extLst>
      <p:ext uri="{BB962C8B-B14F-4D97-AF65-F5344CB8AC3E}">
        <p14:creationId xmlns:p14="http://schemas.microsoft.com/office/powerpoint/2010/main" val="3955981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p:cSld name="1_Content">
    <p:spTree>
      <p:nvGrpSpPr>
        <p:cNvPr id="1" name="Shape 115"/>
        <p:cNvGrpSpPr/>
        <p:nvPr/>
      </p:nvGrpSpPr>
      <p:grpSpPr>
        <a:xfrm>
          <a:off x="0" y="0"/>
          <a:ext cx="0" cy="0"/>
          <a:chOff x="0" y="0"/>
          <a:chExt cx="0" cy="0"/>
        </a:xfrm>
      </p:grpSpPr>
      <p:sp>
        <p:nvSpPr>
          <p:cNvPr id="116" name="Google Shape;116;g111069e60d0_2_12"/>
          <p:cNvSpPr/>
          <p:nvPr/>
        </p:nvSpPr>
        <p:spPr>
          <a:xfrm>
            <a:off x="0" y="6194613"/>
            <a:ext cx="12192000" cy="233081"/>
          </a:xfrm>
          <a:prstGeom prst="rect">
            <a:avLst/>
          </a:prstGeom>
          <a:solidFill>
            <a:srgbClr val="EB23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g111069e60d0_2_12"/>
          <p:cNvSpPr/>
          <p:nvPr/>
        </p:nvSpPr>
        <p:spPr>
          <a:xfrm>
            <a:off x="0" y="6284259"/>
            <a:ext cx="12192000" cy="573741"/>
          </a:xfrm>
          <a:prstGeom prst="rect">
            <a:avLst/>
          </a:prstGeom>
          <a:solidFill>
            <a:srgbClr val="23AB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8" name="Google Shape;118;g111069e60d0_2_12"/>
          <p:cNvPicPr preferRelativeResize="0"/>
          <p:nvPr/>
        </p:nvPicPr>
        <p:blipFill rotWithShape="1">
          <a:blip r:embed="rId2">
            <a:alphaModFix/>
          </a:blip>
          <a:srcRect/>
          <a:stretch/>
        </p:blipFill>
        <p:spPr>
          <a:xfrm>
            <a:off x="6350" y="0"/>
            <a:ext cx="12179300" cy="1409700"/>
          </a:xfrm>
          <a:prstGeom prst="rect">
            <a:avLst/>
          </a:prstGeom>
          <a:noFill/>
          <a:ln>
            <a:noFill/>
          </a:ln>
        </p:spPr>
      </p:pic>
      <p:sp>
        <p:nvSpPr>
          <p:cNvPr id="119" name="Google Shape;119;g111069e60d0_2_12"/>
          <p:cNvSpPr txBox="1">
            <a:spLocks noGrp="1"/>
          </p:cNvSpPr>
          <p:nvPr>
            <p:ph type="sldNum" idx="12"/>
          </p:nvPr>
        </p:nvSpPr>
        <p:spPr>
          <a:xfrm>
            <a:off x="11116303" y="6356350"/>
            <a:ext cx="6184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lt1"/>
                </a:solidFill>
                <a:latin typeface="Arial"/>
                <a:ea typeface="Arial"/>
                <a:cs typeface="Arial"/>
                <a:sym typeface="Arial"/>
              </a:defRPr>
            </a:lvl1pPr>
            <a:lvl2pPr marL="0" lvl="1" indent="0" algn="r">
              <a:spcBef>
                <a:spcPts val="0"/>
              </a:spcBef>
              <a:buNone/>
              <a:defRPr sz="1200" b="0" i="0">
                <a:solidFill>
                  <a:schemeClr val="lt1"/>
                </a:solidFill>
                <a:latin typeface="Arial"/>
                <a:ea typeface="Arial"/>
                <a:cs typeface="Arial"/>
                <a:sym typeface="Arial"/>
              </a:defRPr>
            </a:lvl2pPr>
            <a:lvl3pPr marL="0" lvl="2" indent="0" algn="r">
              <a:spcBef>
                <a:spcPts val="0"/>
              </a:spcBef>
              <a:buNone/>
              <a:defRPr sz="1200" b="0" i="0">
                <a:solidFill>
                  <a:schemeClr val="lt1"/>
                </a:solidFill>
                <a:latin typeface="Arial"/>
                <a:ea typeface="Arial"/>
                <a:cs typeface="Arial"/>
                <a:sym typeface="Arial"/>
              </a:defRPr>
            </a:lvl3pPr>
            <a:lvl4pPr marL="0" lvl="3" indent="0" algn="r">
              <a:spcBef>
                <a:spcPts val="0"/>
              </a:spcBef>
              <a:buNone/>
              <a:defRPr sz="1200" b="0" i="0">
                <a:solidFill>
                  <a:schemeClr val="lt1"/>
                </a:solidFill>
                <a:latin typeface="Arial"/>
                <a:ea typeface="Arial"/>
                <a:cs typeface="Arial"/>
                <a:sym typeface="Arial"/>
              </a:defRPr>
            </a:lvl4pPr>
            <a:lvl5pPr marL="0" lvl="4" indent="0" algn="r">
              <a:spcBef>
                <a:spcPts val="0"/>
              </a:spcBef>
              <a:buNone/>
              <a:defRPr sz="1200" b="0" i="0">
                <a:solidFill>
                  <a:schemeClr val="lt1"/>
                </a:solidFill>
                <a:latin typeface="Arial"/>
                <a:ea typeface="Arial"/>
                <a:cs typeface="Arial"/>
                <a:sym typeface="Arial"/>
              </a:defRPr>
            </a:lvl5pPr>
            <a:lvl6pPr marL="0" lvl="5" indent="0" algn="r">
              <a:spcBef>
                <a:spcPts val="0"/>
              </a:spcBef>
              <a:buNone/>
              <a:defRPr sz="1200" b="0" i="0">
                <a:solidFill>
                  <a:schemeClr val="lt1"/>
                </a:solidFill>
                <a:latin typeface="Arial"/>
                <a:ea typeface="Arial"/>
                <a:cs typeface="Arial"/>
                <a:sym typeface="Arial"/>
              </a:defRPr>
            </a:lvl6pPr>
            <a:lvl7pPr marL="0" lvl="6" indent="0" algn="r">
              <a:spcBef>
                <a:spcPts val="0"/>
              </a:spcBef>
              <a:buNone/>
              <a:defRPr sz="1200" b="0" i="0">
                <a:solidFill>
                  <a:schemeClr val="lt1"/>
                </a:solidFill>
                <a:latin typeface="Arial"/>
                <a:ea typeface="Arial"/>
                <a:cs typeface="Arial"/>
                <a:sym typeface="Arial"/>
              </a:defRPr>
            </a:lvl7pPr>
            <a:lvl8pPr marL="0" lvl="7" indent="0" algn="r">
              <a:spcBef>
                <a:spcPts val="0"/>
              </a:spcBef>
              <a:buNone/>
              <a:defRPr sz="1200" b="0" i="0">
                <a:solidFill>
                  <a:schemeClr val="lt1"/>
                </a:solidFill>
                <a:latin typeface="Arial"/>
                <a:ea typeface="Arial"/>
                <a:cs typeface="Arial"/>
                <a:sym typeface="Arial"/>
              </a:defRPr>
            </a:lvl8pPr>
            <a:lvl9pPr marL="0" lvl="8" indent="0" algn="r">
              <a:spcBef>
                <a:spcPts val="0"/>
              </a:spcBef>
              <a:buNone/>
              <a:defRPr sz="1200" b="0"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g111069e60d0_2_12"/>
          <p:cNvSpPr txBox="1">
            <a:spLocks noGrp="1"/>
          </p:cNvSpPr>
          <p:nvPr>
            <p:ph type="title"/>
          </p:nvPr>
        </p:nvSpPr>
        <p:spPr>
          <a:xfrm>
            <a:off x="344488" y="363820"/>
            <a:ext cx="10729912" cy="6251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15386"/>
              </a:buClr>
              <a:buSzPts val="4000"/>
              <a:buFont typeface="Arial"/>
              <a:buNone/>
              <a:defRPr sz="4000" b="0" i="0">
                <a:solidFill>
                  <a:srgbClr val="21538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g111069e60d0_2_12"/>
          <p:cNvSpPr txBox="1">
            <a:spLocks noGrp="1"/>
          </p:cNvSpPr>
          <p:nvPr>
            <p:ph type="body" idx="1"/>
          </p:nvPr>
        </p:nvSpPr>
        <p:spPr>
          <a:xfrm>
            <a:off x="344488" y="1577788"/>
            <a:ext cx="11390312" cy="42911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b="0" i="0">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b="0" i="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b="0" i="0">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0322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86BFE-0AE6-4DDD-81E9-B9A8348AD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DDCAE-2BB5-41D5-8EE5-70B5E03EAF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46B9-A396-4FEE-9871-BA567808004A}"/>
              </a:ext>
            </a:extLst>
          </p:cNvPr>
          <p:cNvSpPr>
            <a:spLocks noGrp="1"/>
          </p:cNvSpPr>
          <p:nvPr>
            <p:ph type="dt" sz="half" idx="10"/>
          </p:nvPr>
        </p:nvSpPr>
        <p:spPr/>
        <p:txBody>
          <a:bodyPr/>
          <a:lstStyle/>
          <a:p>
            <a:fld id="{5F2143D5-7B87-4DDF-BA8B-6A7A9A1E87EC}" type="datetimeFigureOut">
              <a:rPr lang="en-US" smtClean="0"/>
              <a:t>2/28/2023</a:t>
            </a:fld>
            <a:endParaRPr lang="en-US"/>
          </a:p>
        </p:txBody>
      </p:sp>
      <p:sp>
        <p:nvSpPr>
          <p:cNvPr id="5" name="Footer Placeholder 4">
            <a:extLst>
              <a:ext uri="{FF2B5EF4-FFF2-40B4-BE49-F238E27FC236}">
                <a16:creationId xmlns:a16="http://schemas.microsoft.com/office/drawing/2014/main" id="{40BA8242-497B-4454-8A3C-FE59AA8A2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63848-6BF4-49F8-9D35-2808D025FDF2}"/>
              </a:ext>
            </a:extLst>
          </p:cNvPr>
          <p:cNvSpPr>
            <a:spLocks noGrp="1"/>
          </p:cNvSpPr>
          <p:nvPr>
            <p:ph type="sldNum" sz="quarter" idx="12"/>
          </p:nvPr>
        </p:nvSpPr>
        <p:spPr/>
        <p:txBody>
          <a:bodyPr/>
          <a:lstStyle/>
          <a:p>
            <a:fld id="{84F9DA0B-6C40-4B5A-830C-C6B20529E6A2}" type="slidenum">
              <a:rPr lang="en-US" smtClean="0"/>
              <a:t>‹#›</a:t>
            </a:fld>
            <a:endParaRPr lang="en-US"/>
          </a:p>
        </p:txBody>
      </p:sp>
    </p:spTree>
    <p:extLst>
      <p:ext uri="{BB962C8B-B14F-4D97-AF65-F5344CB8AC3E}">
        <p14:creationId xmlns:p14="http://schemas.microsoft.com/office/powerpoint/2010/main" val="1894824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ED84D-2C3D-4C1D-BA07-7C01A0A1F5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4033F4-28F3-48C5-B655-0B12A5FDF5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104A8EE-7100-4146-B74F-D7F51878E84D}"/>
              </a:ext>
            </a:extLst>
          </p:cNvPr>
          <p:cNvSpPr>
            <a:spLocks noGrp="1"/>
          </p:cNvSpPr>
          <p:nvPr>
            <p:ph type="dt" sz="half" idx="10"/>
          </p:nvPr>
        </p:nvSpPr>
        <p:spPr/>
        <p:txBody>
          <a:bodyPr/>
          <a:lstStyle/>
          <a:p>
            <a:fld id="{5F2143D5-7B87-4DDF-BA8B-6A7A9A1E87EC}" type="datetimeFigureOut">
              <a:rPr lang="en-US" smtClean="0"/>
              <a:t>2/28/2023</a:t>
            </a:fld>
            <a:endParaRPr lang="en-US"/>
          </a:p>
        </p:txBody>
      </p:sp>
      <p:sp>
        <p:nvSpPr>
          <p:cNvPr id="5" name="Footer Placeholder 4">
            <a:extLst>
              <a:ext uri="{FF2B5EF4-FFF2-40B4-BE49-F238E27FC236}">
                <a16:creationId xmlns:a16="http://schemas.microsoft.com/office/drawing/2014/main" id="{40C5873C-DD53-4F0F-AC79-F66BD8067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B6E60-E788-40ED-8537-CEA902AD11EF}"/>
              </a:ext>
            </a:extLst>
          </p:cNvPr>
          <p:cNvSpPr>
            <a:spLocks noGrp="1"/>
          </p:cNvSpPr>
          <p:nvPr>
            <p:ph type="sldNum" sz="quarter" idx="12"/>
          </p:nvPr>
        </p:nvSpPr>
        <p:spPr/>
        <p:txBody>
          <a:bodyPr/>
          <a:lstStyle/>
          <a:p>
            <a:fld id="{84F9DA0B-6C40-4B5A-830C-C6B20529E6A2}" type="slidenum">
              <a:rPr lang="en-US" smtClean="0"/>
              <a:t>‹#›</a:t>
            </a:fld>
            <a:endParaRPr lang="en-US"/>
          </a:p>
        </p:txBody>
      </p:sp>
    </p:spTree>
    <p:extLst>
      <p:ext uri="{BB962C8B-B14F-4D97-AF65-F5344CB8AC3E}">
        <p14:creationId xmlns:p14="http://schemas.microsoft.com/office/powerpoint/2010/main" val="1038784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D192-DB68-4BF0-A8CD-116014811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F4A17B-8FCA-4815-9F77-E1D9F6AE144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0841A7-270E-4570-9B5B-087282CBF8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736F22-F049-4411-ABE4-1D70F26EEF88}"/>
              </a:ext>
            </a:extLst>
          </p:cNvPr>
          <p:cNvSpPr>
            <a:spLocks noGrp="1"/>
          </p:cNvSpPr>
          <p:nvPr>
            <p:ph type="dt" sz="half" idx="10"/>
          </p:nvPr>
        </p:nvSpPr>
        <p:spPr/>
        <p:txBody>
          <a:bodyPr/>
          <a:lstStyle/>
          <a:p>
            <a:fld id="{5F2143D5-7B87-4DDF-BA8B-6A7A9A1E87EC}" type="datetimeFigureOut">
              <a:rPr lang="en-US" smtClean="0"/>
              <a:t>2/28/2023</a:t>
            </a:fld>
            <a:endParaRPr lang="en-US"/>
          </a:p>
        </p:txBody>
      </p:sp>
      <p:sp>
        <p:nvSpPr>
          <p:cNvPr id="6" name="Footer Placeholder 5">
            <a:extLst>
              <a:ext uri="{FF2B5EF4-FFF2-40B4-BE49-F238E27FC236}">
                <a16:creationId xmlns:a16="http://schemas.microsoft.com/office/drawing/2014/main" id="{89D22BA1-9CBC-4EAE-B166-5373DC858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D4EDAA-FCFB-4531-A825-0C05D2DA260F}"/>
              </a:ext>
            </a:extLst>
          </p:cNvPr>
          <p:cNvSpPr>
            <a:spLocks noGrp="1"/>
          </p:cNvSpPr>
          <p:nvPr>
            <p:ph type="sldNum" sz="quarter" idx="12"/>
          </p:nvPr>
        </p:nvSpPr>
        <p:spPr/>
        <p:txBody>
          <a:bodyPr/>
          <a:lstStyle/>
          <a:p>
            <a:fld id="{84F9DA0B-6C40-4B5A-830C-C6B20529E6A2}" type="slidenum">
              <a:rPr lang="en-US" smtClean="0"/>
              <a:t>‹#›</a:t>
            </a:fld>
            <a:endParaRPr lang="en-US"/>
          </a:p>
        </p:txBody>
      </p:sp>
    </p:spTree>
    <p:extLst>
      <p:ext uri="{BB962C8B-B14F-4D97-AF65-F5344CB8AC3E}">
        <p14:creationId xmlns:p14="http://schemas.microsoft.com/office/powerpoint/2010/main" val="3076287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BDD1-A120-411E-ADDD-7046E42027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9048DD-907C-40A7-8106-7BBF11623A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A0A023-AAE6-47E6-9B6A-D1930BCF4B3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54FDE-5AFE-46B4-B4EE-7D5180779C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A325FB-8121-44FE-81D7-7F7309F76F6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9B5DAE-CF0B-45F6-AA08-65B5CD73A0F9}"/>
              </a:ext>
            </a:extLst>
          </p:cNvPr>
          <p:cNvSpPr>
            <a:spLocks noGrp="1"/>
          </p:cNvSpPr>
          <p:nvPr>
            <p:ph type="dt" sz="half" idx="10"/>
          </p:nvPr>
        </p:nvSpPr>
        <p:spPr/>
        <p:txBody>
          <a:bodyPr/>
          <a:lstStyle/>
          <a:p>
            <a:fld id="{5F2143D5-7B87-4DDF-BA8B-6A7A9A1E87EC}" type="datetimeFigureOut">
              <a:rPr lang="en-US" smtClean="0"/>
              <a:t>2/28/2023</a:t>
            </a:fld>
            <a:endParaRPr lang="en-US"/>
          </a:p>
        </p:txBody>
      </p:sp>
      <p:sp>
        <p:nvSpPr>
          <p:cNvPr id="8" name="Footer Placeholder 7">
            <a:extLst>
              <a:ext uri="{FF2B5EF4-FFF2-40B4-BE49-F238E27FC236}">
                <a16:creationId xmlns:a16="http://schemas.microsoft.com/office/drawing/2014/main" id="{F7B939C6-2393-436A-B312-DF824E921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FC7E28-9A78-4472-9DA8-75726141D756}"/>
              </a:ext>
            </a:extLst>
          </p:cNvPr>
          <p:cNvSpPr>
            <a:spLocks noGrp="1"/>
          </p:cNvSpPr>
          <p:nvPr>
            <p:ph type="sldNum" sz="quarter" idx="12"/>
          </p:nvPr>
        </p:nvSpPr>
        <p:spPr/>
        <p:txBody>
          <a:bodyPr/>
          <a:lstStyle/>
          <a:p>
            <a:fld id="{84F9DA0B-6C40-4B5A-830C-C6B20529E6A2}" type="slidenum">
              <a:rPr lang="en-US" smtClean="0"/>
              <a:t>‹#›</a:t>
            </a:fld>
            <a:endParaRPr lang="en-US"/>
          </a:p>
        </p:txBody>
      </p:sp>
    </p:spTree>
    <p:extLst>
      <p:ext uri="{BB962C8B-B14F-4D97-AF65-F5344CB8AC3E}">
        <p14:creationId xmlns:p14="http://schemas.microsoft.com/office/powerpoint/2010/main" val="386180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B96B-05B8-4EBA-8A6A-50C5C715D2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43D899-DCF7-4503-A828-79BC06AA26A6}"/>
              </a:ext>
            </a:extLst>
          </p:cNvPr>
          <p:cNvSpPr>
            <a:spLocks noGrp="1"/>
          </p:cNvSpPr>
          <p:nvPr>
            <p:ph type="dt" sz="half" idx="10"/>
          </p:nvPr>
        </p:nvSpPr>
        <p:spPr/>
        <p:txBody>
          <a:bodyPr/>
          <a:lstStyle/>
          <a:p>
            <a:fld id="{5F2143D5-7B87-4DDF-BA8B-6A7A9A1E87EC}" type="datetimeFigureOut">
              <a:rPr lang="en-US" smtClean="0"/>
              <a:t>2/28/2023</a:t>
            </a:fld>
            <a:endParaRPr lang="en-US"/>
          </a:p>
        </p:txBody>
      </p:sp>
      <p:sp>
        <p:nvSpPr>
          <p:cNvPr id="4" name="Footer Placeholder 3">
            <a:extLst>
              <a:ext uri="{FF2B5EF4-FFF2-40B4-BE49-F238E27FC236}">
                <a16:creationId xmlns:a16="http://schemas.microsoft.com/office/drawing/2014/main" id="{32629488-17E1-4656-9D6B-4CBD009B1E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5DFFB9-5CFF-4975-9B89-F43C823B33F7}"/>
              </a:ext>
            </a:extLst>
          </p:cNvPr>
          <p:cNvSpPr>
            <a:spLocks noGrp="1"/>
          </p:cNvSpPr>
          <p:nvPr>
            <p:ph type="sldNum" sz="quarter" idx="12"/>
          </p:nvPr>
        </p:nvSpPr>
        <p:spPr/>
        <p:txBody>
          <a:bodyPr/>
          <a:lstStyle/>
          <a:p>
            <a:fld id="{84F9DA0B-6C40-4B5A-830C-C6B20529E6A2}" type="slidenum">
              <a:rPr lang="en-US" smtClean="0"/>
              <a:t>‹#›</a:t>
            </a:fld>
            <a:endParaRPr lang="en-US"/>
          </a:p>
        </p:txBody>
      </p:sp>
    </p:spTree>
    <p:extLst>
      <p:ext uri="{BB962C8B-B14F-4D97-AF65-F5344CB8AC3E}">
        <p14:creationId xmlns:p14="http://schemas.microsoft.com/office/powerpoint/2010/main" val="421018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100522-7598-4764-BB6D-0F75C94A5779}"/>
              </a:ext>
            </a:extLst>
          </p:cNvPr>
          <p:cNvSpPr>
            <a:spLocks noGrp="1"/>
          </p:cNvSpPr>
          <p:nvPr>
            <p:ph type="dt" sz="half" idx="10"/>
          </p:nvPr>
        </p:nvSpPr>
        <p:spPr/>
        <p:txBody>
          <a:bodyPr/>
          <a:lstStyle/>
          <a:p>
            <a:fld id="{5F2143D5-7B87-4DDF-BA8B-6A7A9A1E87EC}" type="datetimeFigureOut">
              <a:rPr lang="en-US" smtClean="0"/>
              <a:t>2/28/2023</a:t>
            </a:fld>
            <a:endParaRPr lang="en-US"/>
          </a:p>
        </p:txBody>
      </p:sp>
      <p:sp>
        <p:nvSpPr>
          <p:cNvPr id="3" name="Footer Placeholder 2">
            <a:extLst>
              <a:ext uri="{FF2B5EF4-FFF2-40B4-BE49-F238E27FC236}">
                <a16:creationId xmlns:a16="http://schemas.microsoft.com/office/drawing/2014/main" id="{BE8D925A-87D5-4029-9FA2-F3D81C6405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D57047-0B11-44F7-A6F7-F654AD8EFC4A}"/>
              </a:ext>
            </a:extLst>
          </p:cNvPr>
          <p:cNvSpPr>
            <a:spLocks noGrp="1"/>
          </p:cNvSpPr>
          <p:nvPr>
            <p:ph type="sldNum" sz="quarter" idx="12"/>
          </p:nvPr>
        </p:nvSpPr>
        <p:spPr/>
        <p:txBody>
          <a:bodyPr/>
          <a:lstStyle/>
          <a:p>
            <a:fld id="{84F9DA0B-6C40-4B5A-830C-C6B20529E6A2}" type="slidenum">
              <a:rPr lang="en-US" smtClean="0"/>
              <a:t>‹#›</a:t>
            </a:fld>
            <a:endParaRPr lang="en-US"/>
          </a:p>
        </p:txBody>
      </p:sp>
    </p:spTree>
    <p:extLst>
      <p:ext uri="{BB962C8B-B14F-4D97-AF65-F5344CB8AC3E}">
        <p14:creationId xmlns:p14="http://schemas.microsoft.com/office/powerpoint/2010/main" val="3243147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71F47-054D-41CE-802E-956A2602FF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C385F-919C-45AE-ACC5-432ED3692F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36067D-C700-4DFA-B9DF-93D91DAB9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ACAE09-A135-4346-9A05-AC4CD0F9806A}"/>
              </a:ext>
            </a:extLst>
          </p:cNvPr>
          <p:cNvSpPr>
            <a:spLocks noGrp="1"/>
          </p:cNvSpPr>
          <p:nvPr>
            <p:ph type="dt" sz="half" idx="10"/>
          </p:nvPr>
        </p:nvSpPr>
        <p:spPr/>
        <p:txBody>
          <a:bodyPr/>
          <a:lstStyle/>
          <a:p>
            <a:fld id="{5F2143D5-7B87-4DDF-BA8B-6A7A9A1E87EC}" type="datetimeFigureOut">
              <a:rPr lang="en-US" smtClean="0"/>
              <a:t>2/28/2023</a:t>
            </a:fld>
            <a:endParaRPr lang="en-US"/>
          </a:p>
        </p:txBody>
      </p:sp>
      <p:sp>
        <p:nvSpPr>
          <p:cNvPr id="6" name="Footer Placeholder 5">
            <a:extLst>
              <a:ext uri="{FF2B5EF4-FFF2-40B4-BE49-F238E27FC236}">
                <a16:creationId xmlns:a16="http://schemas.microsoft.com/office/drawing/2014/main" id="{119484FD-40A2-427A-A124-4610D4A39E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2D7F3-CD9C-470D-9573-854360C1583D}"/>
              </a:ext>
            </a:extLst>
          </p:cNvPr>
          <p:cNvSpPr>
            <a:spLocks noGrp="1"/>
          </p:cNvSpPr>
          <p:nvPr>
            <p:ph type="sldNum" sz="quarter" idx="12"/>
          </p:nvPr>
        </p:nvSpPr>
        <p:spPr/>
        <p:txBody>
          <a:bodyPr/>
          <a:lstStyle/>
          <a:p>
            <a:fld id="{84F9DA0B-6C40-4B5A-830C-C6B20529E6A2}" type="slidenum">
              <a:rPr lang="en-US" smtClean="0"/>
              <a:t>‹#›</a:t>
            </a:fld>
            <a:endParaRPr lang="en-US"/>
          </a:p>
        </p:txBody>
      </p:sp>
    </p:spTree>
    <p:extLst>
      <p:ext uri="{BB962C8B-B14F-4D97-AF65-F5344CB8AC3E}">
        <p14:creationId xmlns:p14="http://schemas.microsoft.com/office/powerpoint/2010/main" val="28278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FA084-79CE-404C-AC16-19CD43ABE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7C19A-62B5-41E2-B9A3-632AC760A5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51465A-051E-4B11-8A6C-C75BB4022B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56A94A-43EB-4ADB-9DDC-563D1F28CE04}"/>
              </a:ext>
            </a:extLst>
          </p:cNvPr>
          <p:cNvSpPr>
            <a:spLocks noGrp="1"/>
          </p:cNvSpPr>
          <p:nvPr>
            <p:ph type="dt" sz="half" idx="10"/>
          </p:nvPr>
        </p:nvSpPr>
        <p:spPr/>
        <p:txBody>
          <a:bodyPr/>
          <a:lstStyle/>
          <a:p>
            <a:fld id="{5F2143D5-7B87-4DDF-BA8B-6A7A9A1E87EC}" type="datetimeFigureOut">
              <a:rPr lang="en-US" smtClean="0"/>
              <a:t>2/28/2023</a:t>
            </a:fld>
            <a:endParaRPr lang="en-US"/>
          </a:p>
        </p:txBody>
      </p:sp>
      <p:sp>
        <p:nvSpPr>
          <p:cNvPr id="6" name="Footer Placeholder 5">
            <a:extLst>
              <a:ext uri="{FF2B5EF4-FFF2-40B4-BE49-F238E27FC236}">
                <a16:creationId xmlns:a16="http://schemas.microsoft.com/office/drawing/2014/main" id="{BD340E98-47CE-417F-AF2E-5130E925F3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8C654-F8E1-4332-AC42-3044C77A6913}"/>
              </a:ext>
            </a:extLst>
          </p:cNvPr>
          <p:cNvSpPr>
            <a:spLocks noGrp="1"/>
          </p:cNvSpPr>
          <p:nvPr>
            <p:ph type="sldNum" sz="quarter" idx="12"/>
          </p:nvPr>
        </p:nvSpPr>
        <p:spPr/>
        <p:txBody>
          <a:bodyPr/>
          <a:lstStyle/>
          <a:p>
            <a:fld id="{84F9DA0B-6C40-4B5A-830C-C6B20529E6A2}" type="slidenum">
              <a:rPr lang="en-US" smtClean="0"/>
              <a:t>‹#›</a:t>
            </a:fld>
            <a:endParaRPr lang="en-US"/>
          </a:p>
        </p:txBody>
      </p:sp>
    </p:spTree>
    <p:extLst>
      <p:ext uri="{BB962C8B-B14F-4D97-AF65-F5344CB8AC3E}">
        <p14:creationId xmlns:p14="http://schemas.microsoft.com/office/powerpoint/2010/main" val="1087520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139AF1-6E0C-45E3-98AA-EEEEAD71B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DF045F-6F0C-4BA9-98E9-BC152C1F7D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626AE0-7BCC-46CA-80DA-195ACE55B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143D5-7B87-4DDF-BA8B-6A7A9A1E87EC}" type="datetimeFigureOut">
              <a:rPr lang="en-US" smtClean="0"/>
              <a:t>2/28/2023</a:t>
            </a:fld>
            <a:endParaRPr lang="en-US"/>
          </a:p>
        </p:txBody>
      </p:sp>
      <p:sp>
        <p:nvSpPr>
          <p:cNvPr id="5" name="Footer Placeholder 4">
            <a:extLst>
              <a:ext uri="{FF2B5EF4-FFF2-40B4-BE49-F238E27FC236}">
                <a16:creationId xmlns:a16="http://schemas.microsoft.com/office/drawing/2014/main" id="{A140BF71-F69B-4E65-88D4-C95D5DAC0F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5E44E5-AB1B-4525-B4BD-F9053A949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9DA0B-6C40-4B5A-830C-C6B20529E6A2}" type="slidenum">
              <a:rPr lang="en-US" smtClean="0"/>
              <a:t>‹#›</a:t>
            </a:fld>
            <a:endParaRPr lang="en-US"/>
          </a:p>
        </p:txBody>
      </p:sp>
    </p:spTree>
    <p:extLst>
      <p:ext uri="{BB962C8B-B14F-4D97-AF65-F5344CB8AC3E}">
        <p14:creationId xmlns:p14="http://schemas.microsoft.com/office/powerpoint/2010/main" val="3451010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5.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19.sv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7.svg"/><Relationship Id="rId5" Type="http://schemas.openxmlformats.org/officeDocument/2006/relationships/image" Target="../media/image17.png"/><Relationship Id="rId4" Type="http://schemas.openxmlformats.org/officeDocument/2006/relationships/image" Target="../media/image15.svg"/><Relationship Id="rId9" Type="http://schemas.microsoft.com/office/2018/10/relationships/comments" Target="../comments/modernComment_10C_277129BC.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diagramLayout" Target="../diagrams/layout2.xml"/><Relationship Id="rId7" Type="http://schemas.openxmlformats.org/officeDocument/2006/relationships/image" Target="../media/image19.png"/><Relationship Id="rId12" Type="http://schemas.openxmlformats.org/officeDocument/2006/relationships/image" Target="../media/image25.sv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openxmlformats.org/officeDocument/2006/relationships/image" Target="../media/image21.png"/><Relationship Id="rId5" Type="http://schemas.openxmlformats.org/officeDocument/2006/relationships/diagramColors" Target="../diagrams/colors2.xml"/><Relationship Id="rId10" Type="http://schemas.openxmlformats.org/officeDocument/2006/relationships/image" Target="../media/image23.svg"/><Relationship Id="rId4" Type="http://schemas.openxmlformats.org/officeDocument/2006/relationships/diagramQuickStyle" Target="../diagrams/quickStyle2.xml"/><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microsoft.com/office/2018/10/relationships/comments" Target="../comments/modernComment_1EF_BA80E2D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1F0_F0D76ECD.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microsoft.com/office/2018/10/relationships/comments" Target="../comments/modernComment_1F1_4820286A.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mailto:kmelley@hcfama.org" TargetMode="External"/><Relationship Id="rId2" Type="http://schemas.openxmlformats.org/officeDocument/2006/relationships/hyperlink" Target="mailto:mgonzalez@hcfama.org" TargetMode="External"/><Relationship Id="rId1" Type="http://schemas.openxmlformats.org/officeDocument/2006/relationships/slideLayout" Target="../slideLayouts/slideLayout14.xml"/><Relationship Id="rId5" Type="http://schemas.openxmlformats.org/officeDocument/2006/relationships/hyperlink" Target="http://www.hcfama.org/" TargetMode="External"/><Relationship Id="rId4" Type="http://schemas.openxmlformats.org/officeDocument/2006/relationships/hyperlink" Target="mailto:hfrigand@hcfama.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hcfama.org/health-insurance-help/"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tel:711" TargetMode="External"/><Relationship Id="rId2" Type="http://schemas.openxmlformats.org/officeDocument/2006/relationships/hyperlink" Target="tel:(800)%20841-2900" TargetMode="External"/><Relationship Id="rId1" Type="http://schemas.openxmlformats.org/officeDocument/2006/relationships/slideLayout" Target="../slideLayouts/slideLayout13.xml"/><Relationship Id="rId4" Type="http://schemas.openxmlformats.org/officeDocument/2006/relationships/hyperlink" Target="https://www.mass.gov/how-to/report-changes-to-massheal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9C55-BB6E-F141-AE44-C43912F7E3E5}"/>
              </a:ext>
            </a:extLst>
          </p:cNvPr>
          <p:cNvSpPr>
            <a:spLocks noGrp="1"/>
          </p:cNvSpPr>
          <p:nvPr>
            <p:ph type="title"/>
          </p:nvPr>
        </p:nvSpPr>
        <p:spPr>
          <a:xfrm>
            <a:off x="308629" y="3862525"/>
            <a:ext cx="11829184" cy="2322786"/>
          </a:xfrm>
        </p:spPr>
        <p:txBody>
          <a:bodyPr>
            <a:noAutofit/>
          </a:bodyPr>
          <a:lstStyle/>
          <a:p>
            <a:r>
              <a:rPr lang="en-US" sz="3600" b="1" dirty="0">
                <a:latin typeface="Arial"/>
                <a:cs typeface="Arial"/>
              </a:rPr>
              <a:t>MassHealth Redetermination Campaign </a:t>
            </a:r>
            <a:r>
              <a:rPr lang="en-US" sz="2800" b="1" dirty="0"/>
              <a:t/>
            </a:r>
            <a:br>
              <a:rPr lang="en-US" sz="2800" b="1" dirty="0"/>
            </a:br>
            <a:r>
              <a:rPr lang="en-US" sz="2800" b="1" dirty="0"/>
              <a:t/>
            </a:r>
            <a:br>
              <a:rPr lang="en-US" sz="2800" b="1" dirty="0"/>
            </a:br>
            <a:r>
              <a:rPr lang="en-US" sz="2800" b="1" dirty="0" smtClean="0"/>
              <a:t>Audience: </a:t>
            </a:r>
            <a:r>
              <a:rPr lang="en-US" sz="2800" b="1" dirty="0" err="1" smtClean="0"/>
              <a:t>Metrowest</a:t>
            </a:r>
            <a:r>
              <a:rPr lang="en-US" sz="2800" b="1" dirty="0" smtClean="0"/>
              <a:t> Health Foundation’s stakeholders </a:t>
            </a:r>
            <a:r>
              <a:rPr lang="en-US" sz="2800" b="1" dirty="0"/>
              <a:t/>
            </a:r>
            <a:br>
              <a:rPr lang="en-US" sz="2800" b="1" dirty="0"/>
            </a:br>
            <a:r>
              <a:rPr lang="en-US" sz="2800" b="1" dirty="0"/>
              <a:t/>
            </a:r>
            <a:br>
              <a:rPr lang="en-US" sz="2800" b="1" dirty="0"/>
            </a:br>
            <a:r>
              <a:rPr lang="en-US" sz="2000" b="1" dirty="0" smtClean="0">
                <a:solidFill>
                  <a:srgbClr val="23ABE3"/>
                </a:solidFill>
                <a:latin typeface="Arial"/>
                <a:cs typeface="Arial"/>
              </a:rPr>
              <a:t>Maria R. Gonzalez Albuixech, Project Director, </a:t>
            </a:r>
            <a:r>
              <a:rPr lang="en-US" sz="2000" b="1" dirty="0" err="1" smtClean="0">
                <a:solidFill>
                  <a:srgbClr val="23ABE3"/>
                </a:solidFill>
                <a:latin typeface="Arial"/>
                <a:cs typeface="Arial"/>
              </a:rPr>
              <a:t>MassHealth</a:t>
            </a:r>
            <a:r>
              <a:rPr lang="en-US" sz="2000" b="1" dirty="0" smtClean="0">
                <a:solidFill>
                  <a:srgbClr val="23ABE3"/>
                </a:solidFill>
                <a:latin typeface="Arial"/>
                <a:cs typeface="Arial"/>
              </a:rPr>
              <a:t> </a:t>
            </a:r>
            <a:r>
              <a:rPr lang="en-US" sz="2000" b="1" dirty="0">
                <a:solidFill>
                  <a:srgbClr val="23ABE3"/>
                </a:solidFill>
                <a:latin typeface="Arial"/>
                <a:cs typeface="Arial"/>
              </a:rPr>
              <a:t>Redetermination Campaign</a:t>
            </a:r>
            <a:endParaRPr lang="en-US" sz="2000" b="1" i="1" dirty="0"/>
          </a:p>
        </p:txBody>
      </p:sp>
    </p:spTree>
    <p:extLst>
      <p:ext uri="{BB962C8B-B14F-4D97-AF65-F5344CB8AC3E}">
        <p14:creationId xmlns:p14="http://schemas.microsoft.com/office/powerpoint/2010/main" val="42643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D66112-F4BD-264E-8740-6022A9908B92}" type="slidenum">
              <a:rPr lang="en-US" smtClean="0"/>
              <a:pPr/>
              <a:t>10</a:t>
            </a:fld>
            <a:endParaRPr lang="en-US"/>
          </a:p>
        </p:txBody>
      </p:sp>
      <p:sp>
        <p:nvSpPr>
          <p:cNvPr id="3" name="Title 2"/>
          <p:cNvSpPr>
            <a:spLocks noGrp="1"/>
          </p:cNvSpPr>
          <p:nvPr>
            <p:ph type="title"/>
          </p:nvPr>
        </p:nvSpPr>
        <p:spPr>
          <a:xfrm>
            <a:off x="138022" y="-83890"/>
            <a:ext cx="11502696" cy="1216910"/>
          </a:xfrm>
        </p:spPr>
        <p:txBody>
          <a:bodyPr>
            <a:normAutofit fontScale="90000"/>
          </a:bodyPr>
          <a:lstStyle/>
          <a:p>
            <a:r>
              <a:rPr lang="en-US" sz="4400" b="1">
                <a:solidFill>
                  <a:schemeClr val="accent1">
                    <a:lumMod val="75000"/>
                  </a:schemeClr>
                </a:solidFill>
              </a:rPr>
              <a:t/>
            </a:r>
            <a:br>
              <a:rPr lang="en-US" sz="4400" b="1">
                <a:solidFill>
                  <a:schemeClr val="accent1">
                    <a:lumMod val="75000"/>
                  </a:schemeClr>
                </a:solidFill>
              </a:rPr>
            </a:br>
            <a:r>
              <a:rPr lang="en-US" sz="4400" b="1">
                <a:solidFill>
                  <a:schemeClr val="accent1">
                    <a:lumMod val="75000"/>
                  </a:schemeClr>
                </a:solidFill>
              </a:rPr>
              <a:t/>
            </a:r>
            <a:br>
              <a:rPr lang="en-US" sz="4400" b="1">
                <a:solidFill>
                  <a:schemeClr val="accent1">
                    <a:lumMod val="75000"/>
                  </a:schemeClr>
                </a:solidFill>
              </a:rPr>
            </a:br>
            <a:r>
              <a:rPr lang="en-US" sz="4400" b="1">
                <a:solidFill>
                  <a:schemeClr val="accent1">
                    <a:lumMod val="75000"/>
                  </a:schemeClr>
                </a:solidFill>
              </a:rPr>
              <a:t>MassHealth Redetermination Campaign </a:t>
            </a:r>
            <a:br>
              <a:rPr lang="en-US" sz="4400" b="1">
                <a:solidFill>
                  <a:schemeClr val="accent1">
                    <a:lumMod val="75000"/>
                  </a:schemeClr>
                </a:solidFill>
              </a:rPr>
            </a:br>
            <a:r>
              <a:rPr lang="en-US">
                <a:solidFill>
                  <a:schemeClr val="accent1">
                    <a:lumMod val="75000"/>
                  </a:schemeClr>
                </a:solidFill>
              </a:rPr>
              <a:t>​</a:t>
            </a:r>
            <a:endParaRPr lang="en-US"/>
          </a:p>
        </p:txBody>
      </p:sp>
      <p:sp>
        <p:nvSpPr>
          <p:cNvPr id="4" name="Rectangle 3"/>
          <p:cNvSpPr/>
          <p:nvPr/>
        </p:nvSpPr>
        <p:spPr>
          <a:xfrm>
            <a:off x="201567" y="1716963"/>
            <a:ext cx="11666178" cy="1569660"/>
          </a:xfrm>
          <a:prstGeom prst="rect">
            <a:avLst/>
          </a:prstGeom>
        </p:spPr>
        <p:txBody>
          <a:bodyPr wrap="square">
            <a:spAutoFit/>
          </a:bodyPr>
          <a:lstStyle/>
          <a:p>
            <a:pPr>
              <a:spcBef>
                <a:spcPts val="600"/>
              </a:spcBef>
              <a:spcAft>
                <a:spcPts val="600"/>
              </a:spcAft>
            </a:pPr>
            <a:r>
              <a:rPr lang="en-US" sz="2400" dirty="0">
                <a:solidFill>
                  <a:srgbClr val="205386"/>
                </a:solidFill>
                <a:latin typeface="Arial" panose="020B0604020202020204" pitchFamily="34" charset="0"/>
                <a:cs typeface="Arial" panose="020B0604020202020204" pitchFamily="34" charset="0"/>
              </a:rPr>
              <a:t>Thanks to support from the state legislature, HCFA is partnering with MassHealth and the Health Connector on a large-scale public information campaign to ensure Massachusetts residents keep their coverage and to reinforce information about COVID vaccinations. </a:t>
            </a:r>
          </a:p>
        </p:txBody>
      </p:sp>
      <p:pic>
        <p:nvPicPr>
          <p:cNvPr id="6" name="Picture 5">
            <a:extLst>
              <a:ext uri="{FF2B5EF4-FFF2-40B4-BE49-F238E27FC236}">
                <a16:creationId xmlns:a16="http://schemas.microsoft.com/office/drawing/2014/main" id="{77FCF057-8905-4111-B6EE-3FECEA174F0A}"/>
              </a:ext>
            </a:extLst>
          </p:cNvPr>
          <p:cNvPicPr>
            <a:picLocks noChangeAspect="1"/>
          </p:cNvPicPr>
          <p:nvPr/>
        </p:nvPicPr>
        <p:blipFill>
          <a:blip r:embed="rId2"/>
          <a:stretch>
            <a:fillRect/>
          </a:stretch>
        </p:blipFill>
        <p:spPr>
          <a:xfrm>
            <a:off x="5011638" y="3266750"/>
            <a:ext cx="2060554" cy="2839866"/>
          </a:xfrm>
          <a:prstGeom prst="rect">
            <a:avLst/>
          </a:prstGeom>
        </p:spPr>
      </p:pic>
      <p:pic>
        <p:nvPicPr>
          <p:cNvPr id="9" name="Picture 8">
            <a:extLst>
              <a:ext uri="{FF2B5EF4-FFF2-40B4-BE49-F238E27FC236}">
                <a16:creationId xmlns:a16="http://schemas.microsoft.com/office/drawing/2014/main" id="{4F0B4044-3163-4437-89AA-CE07CCFA0590}"/>
              </a:ext>
            </a:extLst>
          </p:cNvPr>
          <p:cNvPicPr>
            <a:picLocks noChangeAspect="1"/>
          </p:cNvPicPr>
          <p:nvPr/>
        </p:nvPicPr>
        <p:blipFill>
          <a:blip r:embed="rId3"/>
          <a:stretch>
            <a:fillRect/>
          </a:stretch>
        </p:blipFill>
        <p:spPr>
          <a:xfrm>
            <a:off x="8373448" y="3706248"/>
            <a:ext cx="2742857" cy="888889"/>
          </a:xfrm>
          <a:prstGeom prst="rect">
            <a:avLst/>
          </a:prstGeom>
        </p:spPr>
      </p:pic>
      <p:pic>
        <p:nvPicPr>
          <p:cNvPr id="11" name="Picture 10">
            <a:extLst>
              <a:ext uri="{FF2B5EF4-FFF2-40B4-BE49-F238E27FC236}">
                <a16:creationId xmlns:a16="http://schemas.microsoft.com/office/drawing/2014/main" id="{23F2B17C-EF4A-4E19-8B73-EDDCC8A4CC92}"/>
              </a:ext>
            </a:extLst>
          </p:cNvPr>
          <p:cNvPicPr>
            <a:picLocks noChangeAspect="1"/>
          </p:cNvPicPr>
          <p:nvPr/>
        </p:nvPicPr>
        <p:blipFill>
          <a:blip r:embed="rId4"/>
          <a:stretch>
            <a:fillRect/>
          </a:stretch>
        </p:blipFill>
        <p:spPr>
          <a:xfrm>
            <a:off x="628159" y="3592915"/>
            <a:ext cx="3605030" cy="1799086"/>
          </a:xfrm>
          <a:prstGeom prst="rect">
            <a:avLst/>
          </a:prstGeom>
        </p:spPr>
      </p:pic>
    </p:spTree>
    <p:extLst>
      <p:ext uri="{BB962C8B-B14F-4D97-AF65-F5344CB8AC3E}">
        <p14:creationId xmlns:p14="http://schemas.microsoft.com/office/powerpoint/2010/main" val="29237533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1847" y="282397"/>
            <a:ext cx="10658553" cy="707886"/>
          </a:xfrm>
          <a:prstGeom prst="rect">
            <a:avLst/>
          </a:prstGeom>
        </p:spPr>
        <p:txBody>
          <a:bodyPr wrap="square">
            <a:spAutoFit/>
          </a:bodyPr>
          <a:lstStyle/>
          <a:p>
            <a:r>
              <a:rPr lang="en-US" sz="4000" b="1" dirty="0">
                <a:solidFill>
                  <a:schemeClr val="accent1">
                    <a:lumMod val="75000"/>
                  </a:schemeClr>
                </a:solidFill>
              </a:rPr>
              <a:t>Where: 15 Municipalities (reaching 1.3M) </a:t>
            </a:r>
            <a:endParaRPr lang="en-US" sz="4000" b="1" i="1" dirty="0">
              <a:solidFill>
                <a:srgbClr val="215386"/>
              </a:solidFill>
              <a:latin typeface="Arial" panose="020B0604020202020204" pitchFamily="34" charset="0"/>
              <a:ea typeface="Calibri"/>
              <a:cs typeface="Arial" panose="020B0604020202020204" pitchFamily="34" charset="0"/>
              <a:sym typeface="Calibri"/>
            </a:endParaRPr>
          </a:p>
        </p:txBody>
      </p:sp>
      <p:sp>
        <p:nvSpPr>
          <p:cNvPr id="3" name="TextBox 2">
            <a:extLst>
              <a:ext uri="{FF2B5EF4-FFF2-40B4-BE49-F238E27FC236}">
                <a16:creationId xmlns:a16="http://schemas.microsoft.com/office/drawing/2014/main" id="{B5EF2CB4-E70D-4F86-B6B4-44B32BC42AFE}"/>
              </a:ext>
            </a:extLst>
          </p:cNvPr>
          <p:cNvSpPr txBox="1"/>
          <p:nvPr/>
        </p:nvSpPr>
        <p:spPr>
          <a:xfrm flipH="1">
            <a:off x="540210" y="5140110"/>
            <a:ext cx="8337173" cy="416011"/>
          </a:xfrm>
          <a:prstGeom prst="rect">
            <a:avLst/>
          </a:prstGeom>
          <a:noFill/>
        </p:spPr>
        <p:txBody>
          <a:bodyPr wrap="square" rtlCol="0">
            <a:spAutoFit/>
          </a:bodyPr>
          <a:lstStyle/>
          <a:p>
            <a:pPr marL="57150">
              <a:lnSpc>
                <a:spcPct val="150000"/>
              </a:lnSpc>
              <a:buClr>
                <a:srgbClr val="215386"/>
              </a:buClr>
              <a:buSzPct val="100000"/>
            </a:pPr>
            <a:r>
              <a:rPr lang="en-US" sz="1600">
                <a:solidFill>
                  <a:schemeClr val="accent1">
                    <a:lumMod val="75000"/>
                  </a:schemeClr>
                </a:solidFill>
                <a:latin typeface="Arial" panose="020B0604020202020204" pitchFamily="34" charset="0"/>
                <a:cs typeface="Arial" panose="020B0604020202020204" pitchFamily="34" charset="0"/>
              </a:rPr>
              <a:t>+Boston will include: Dorchester, East Boston, Jamaica Plain, Mattapan and Roxbury</a:t>
            </a:r>
          </a:p>
        </p:txBody>
      </p:sp>
      <p:grpSp>
        <p:nvGrpSpPr>
          <p:cNvPr id="8" name="Group 7">
            <a:extLst>
              <a:ext uri="{FF2B5EF4-FFF2-40B4-BE49-F238E27FC236}">
                <a16:creationId xmlns:a16="http://schemas.microsoft.com/office/drawing/2014/main" id="{EAE664AC-7A3F-4737-BD59-5CDCB0195558}"/>
              </a:ext>
            </a:extLst>
          </p:cNvPr>
          <p:cNvGrpSpPr/>
          <p:nvPr/>
        </p:nvGrpSpPr>
        <p:grpSpPr>
          <a:xfrm>
            <a:off x="417010" y="1659889"/>
            <a:ext cx="9325379" cy="3804888"/>
            <a:chOff x="417010" y="1875041"/>
            <a:chExt cx="9325379" cy="3804888"/>
          </a:xfrm>
        </p:grpSpPr>
        <p:sp>
          <p:nvSpPr>
            <p:cNvPr id="10" name="Rectangle 9"/>
            <p:cNvSpPr/>
            <p:nvPr/>
          </p:nvSpPr>
          <p:spPr>
            <a:xfrm>
              <a:off x="417010" y="1875041"/>
              <a:ext cx="2212042" cy="3804888"/>
            </a:xfrm>
            <a:prstGeom prst="rect">
              <a:avLst/>
            </a:prstGeom>
          </p:spPr>
          <p:txBody>
            <a:bodyPr wrap="square" numCol="1">
              <a:spAutoFit/>
            </a:bodyPr>
            <a:lstStyle/>
            <a:p>
              <a:pPr marL="400050" indent="-342900">
                <a:lnSpc>
                  <a:spcPct val="150000"/>
                </a:lnSpc>
                <a:buClr>
                  <a:srgbClr val="215386"/>
                </a:buClr>
                <a:buSzPct val="1000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Boston+</a:t>
              </a:r>
            </a:p>
            <a:p>
              <a:pPr marL="400050" indent="-342900">
                <a:lnSpc>
                  <a:spcPct val="150000"/>
                </a:lnSpc>
                <a:buClr>
                  <a:srgbClr val="215386"/>
                </a:buClr>
                <a:buSzPct val="1000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Brockton</a:t>
              </a:r>
            </a:p>
            <a:p>
              <a:pPr marL="400050" indent="-342900">
                <a:lnSpc>
                  <a:spcPct val="150000"/>
                </a:lnSpc>
                <a:buClr>
                  <a:srgbClr val="215386"/>
                </a:buClr>
                <a:buSzPct val="1000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Chelsea</a:t>
              </a:r>
            </a:p>
            <a:p>
              <a:pPr marL="400050" indent="-342900">
                <a:lnSpc>
                  <a:spcPct val="150000"/>
                </a:lnSpc>
                <a:buClr>
                  <a:srgbClr val="215386"/>
                </a:buClr>
                <a:buSzPct val="1000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Everett</a:t>
              </a:r>
            </a:p>
            <a:p>
              <a:pPr marL="400050" indent="-342900">
                <a:lnSpc>
                  <a:spcPct val="150000"/>
                </a:lnSpc>
                <a:buClr>
                  <a:srgbClr val="215386"/>
                </a:buClr>
                <a:buSzPct val="1000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Fall River</a:t>
              </a:r>
            </a:p>
            <a:p>
              <a:pPr marL="400050" indent="-342900" algn="just">
                <a:lnSpc>
                  <a:spcPct val="150000"/>
                </a:lnSpc>
                <a:buClr>
                  <a:srgbClr val="215386"/>
                </a:buClr>
                <a:buSzPct val="100000"/>
                <a:buFont typeface="Arial" panose="020B0604020202020204" pitchFamily="34" charset="0"/>
                <a:buChar char="•"/>
              </a:pPr>
              <a:endParaRPr lang="en-US" sz="2400" dirty="0">
                <a:solidFill>
                  <a:schemeClr val="accent1">
                    <a:lumMod val="75000"/>
                  </a:schemeClr>
                </a:solidFill>
                <a:latin typeface="Arial" panose="020B0604020202020204" pitchFamily="34" charset="0"/>
                <a:cs typeface="Arial" panose="020B0604020202020204" pitchFamily="34" charset="0"/>
              </a:endParaRPr>
            </a:p>
            <a:p>
              <a:pPr lvl="1">
                <a:lnSpc>
                  <a:spcPct val="115000"/>
                </a:lnSpc>
              </a:pPr>
              <a:endParaRPr lang="en-US" sz="2400" dirty="0">
                <a:solidFill>
                  <a:schemeClr val="accent1">
                    <a:lumMod val="75000"/>
                  </a:schemeClr>
                </a:solidFill>
                <a:latin typeface="Arial" panose="020B0604020202020204" pitchFamily="34" charset="0"/>
                <a:cs typeface="Arial" panose="020B0604020202020204" pitchFamily="34" charset="0"/>
              </a:endParaRPr>
            </a:p>
          </p:txBody>
        </p:sp>
        <p:sp>
          <p:nvSpPr>
            <p:cNvPr id="2" name="TextBox 1"/>
            <p:cNvSpPr txBox="1"/>
            <p:nvPr/>
          </p:nvSpPr>
          <p:spPr>
            <a:xfrm>
              <a:off x="3292081" y="1895111"/>
              <a:ext cx="2733473" cy="3139321"/>
            </a:xfrm>
            <a:prstGeom prst="rect">
              <a:avLst/>
            </a:prstGeom>
            <a:noFill/>
          </p:spPr>
          <p:txBody>
            <a:bodyPr wrap="square" rtlCol="0">
              <a:spAutoFit/>
            </a:bodyPr>
            <a:lstStyle/>
            <a:p>
              <a:pPr marL="400050" indent="-342900">
                <a:lnSpc>
                  <a:spcPct val="150000"/>
                </a:lnSpc>
                <a:buClr>
                  <a:srgbClr val="215386"/>
                </a:buClr>
                <a:buSzPct val="1000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Framingham</a:t>
              </a:r>
            </a:p>
            <a:p>
              <a:pPr marL="400050" indent="-342900" algn="just">
                <a:lnSpc>
                  <a:spcPct val="150000"/>
                </a:lnSpc>
                <a:buClr>
                  <a:srgbClr val="215386"/>
                </a:buClr>
                <a:buSzPct val="1000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Lawrence</a:t>
              </a:r>
            </a:p>
            <a:p>
              <a:pPr marL="400050" indent="-342900" algn="just">
                <a:lnSpc>
                  <a:spcPct val="150000"/>
                </a:lnSpc>
                <a:buClr>
                  <a:srgbClr val="215386"/>
                </a:buClr>
                <a:buSzPct val="1000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Lowell</a:t>
              </a:r>
            </a:p>
            <a:p>
              <a:pPr marL="400050" indent="-342900">
                <a:lnSpc>
                  <a:spcPct val="150000"/>
                </a:lnSpc>
                <a:buClr>
                  <a:srgbClr val="215386"/>
                </a:buClr>
                <a:buSzPct val="1000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Lynn</a:t>
              </a:r>
            </a:p>
            <a:p>
              <a:pPr marL="400050" indent="-342900">
                <a:lnSpc>
                  <a:spcPct val="150000"/>
                </a:lnSpc>
                <a:buClr>
                  <a:srgbClr val="215386"/>
                </a:buClr>
                <a:buSzPct val="100000"/>
                <a:buFont typeface="Arial" panose="020B0604020202020204" pitchFamily="34" charset="0"/>
                <a:buChar char="•"/>
              </a:pPr>
              <a:r>
                <a:rPr lang="en-US" sz="2400" dirty="0">
                  <a:solidFill>
                    <a:schemeClr val="accent1">
                      <a:lumMod val="75000"/>
                    </a:schemeClr>
                  </a:solidFill>
                  <a:latin typeface="Arial" panose="020B0604020202020204" pitchFamily="34" charset="0"/>
                  <a:cs typeface="Arial" panose="020B0604020202020204" pitchFamily="34" charset="0"/>
                </a:rPr>
                <a:t>Malden</a:t>
              </a:r>
            </a:p>
            <a:p>
              <a:endParaRPr lang="en-US" dirty="0"/>
            </a:p>
          </p:txBody>
        </p:sp>
        <p:sp>
          <p:nvSpPr>
            <p:cNvPr id="6" name="TextBox 5">
              <a:extLst>
                <a:ext uri="{FF2B5EF4-FFF2-40B4-BE49-F238E27FC236}">
                  <a16:creationId xmlns:a16="http://schemas.microsoft.com/office/drawing/2014/main" id="{967895A0-B719-4AB0-809E-A58175E70ED0}"/>
                </a:ext>
              </a:extLst>
            </p:cNvPr>
            <p:cNvSpPr txBox="1"/>
            <p:nvPr/>
          </p:nvSpPr>
          <p:spPr>
            <a:xfrm>
              <a:off x="6649565" y="1916208"/>
              <a:ext cx="3092824" cy="2793842"/>
            </a:xfrm>
            <a:prstGeom prst="rect">
              <a:avLst/>
            </a:prstGeom>
            <a:noFill/>
          </p:spPr>
          <p:txBody>
            <a:bodyPr wrap="square" rtlCol="0">
              <a:spAutoFit/>
            </a:bodyPr>
            <a:lstStyle/>
            <a:p>
              <a:pPr marL="400050" indent="-342900">
                <a:lnSpc>
                  <a:spcPct val="150000"/>
                </a:lnSpc>
                <a:buClr>
                  <a:srgbClr val="215386"/>
                </a:buClr>
                <a:buSzPct val="100000"/>
                <a:buFont typeface="Arial" panose="020B0604020202020204" pitchFamily="34" charset="0"/>
                <a:buChar char="•"/>
              </a:pPr>
              <a:r>
                <a:rPr lang="en-US" sz="2400">
                  <a:solidFill>
                    <a:schemeClr val="accent1">
                      <a:lumMod val="75000"/>
                    </a:schemeClr>
                  </a:solidFill>
                  <a:latin typeface="Arial" panose="020B0604020202020204" pitchFamily="34" charset="0"/>
                  <a:cs typeface="Arial" panose="020B0604020202020204" pitchFamily="34" charset="0"/>
                </a:rPr>
                <a:t>New Bedford</a:t>
              </a:r>
            </a:p>
            <a:p>
              <a:pPr marL="400050" indent="-342900">
                <a:lnSpc>
                  <a:spcPct val="150000"/>
                </a:lnSpc>
                <a:buClr>
                  <a:srgbClr val="215386"/>
                </a:buClr>
                <a:buSzPct val="100000"/>
                <a:buFont typeface="Arial" panose="020B0604020202020204" pitchFamily="34" charset="0"/>
                <a:buChar char="•"/>
              </a:pPr>
              <a:r>
                <a:rPr lang="en-US" sz="2400">
                  <a:solidFill>
                    <a:schemeClr val="accent1">
                      <a:lumMod val="75000"/>
                    </a:schemeClr>
                  </a:solidFill>
                  <a:latin typeface="Arial" panose="020B0604020202020204" pitchFamily="34" charset="0"/>
                  <a:cs typeface="Arial" panose="020B0604020202020204" pitchFamily="34" charset="0"/>
                </a:rPr>
                <a:t>Quincy</a:t>
              </a:r>
            </a:p>
            <a:p>
              <a:pPr marL="400050" indent="-342900">
                <a:lnSpc>
                  <a:spcPct val="150000"/>
                </a:lnSpc>
                <a:buClr>
                  <a:srgbClr val="215386"/>
                </a:buClr>
                <a:buSzPct val="100000"/>
                <a:buFont typeface="Arial" panose="020B0604020202020204" pitchFamily="34" charset="0"/>
                <a:buChar char="•"/>
              </a:pPr>
              <a:r>
                <a:rPr lang="en-US" sz="2400">
                  <a:solidFill>
                    <a:schemeClr val="accent1">
                      <a:lumMod val="75000"/>
                    </a:schemeClr>
                  </a:solidFill>
                  <a:latin typeface="Arial" panose="020B0604020202020204" pitchFamily="34" charset="0"/>
                  <a:cs typeface="Arial" panose="020B0604020202020204" pitchFamily="34" charset="0"/>
                </a:rPr>
                <a:t>Revere</a:t>
              </a:r>
            </a:p>
            <a:p>
              <a:pPr marL="400050" indent="-342900">
                <a:lnSpc>
                  <a:spcPct val="150000"/>
                </a:lnSpc>
                <a:buClr>
                  <a:srgbClr val="215386"/>
                </a:buClr>
                <a:buSzPct val="100000"/>
                <a:buFont typeface="Arial" panose="020B0604020202020204" pitchFamily="34" charset="0"/>
                <a:buChar char="•"/>
              </a:pPr>
              <a:r>
                <a:rPr lang="en-US" sz="2400">
                  <a:solidFill>
                    <a:schemeClr val="accent1">
                      <a:lumMod val="75000"/>
                    </a:schemeClr>
                  </a:solidFill>
                  <a:latin typeface="Arial" panose="020B0604020202020204" pitchFamily="34" charset="0"/>
                  <a:cs typeface="Arial" panose="020B0604020202020204" pitchFamily="34" charset="0"/>
                </a:rPr>
                <a:t>Springfield</a:t>
              </a:r>
            </a:p>
            <a:p>
              <a:pPr marL="400050" indent="-342900">
                <a:lnSpc>
                  <a:spcPct val="150000"/>
                </a:lnSpc>
                <a:buClr>
                  <a:srgbClr val="215386"/>
                </a:buClr>
                <a:buSzPct val="100000"/>
                <a:buFont typeface="Arial" panose="020B0604020202020204" pitchFamily="34" charset="0"/>
                <a:buChar char="•"/>
              </a:pPr>
              <a:r>
                <a:rPr lang="en-US" sz="2400">
                  <a:solidFill>
                    <a:schemeClr val="accent1">
                      <a:lumMod val="75000"/>
                    </a:schemeClr>
                  </a:solidFill>
                  <a:latin typeface="Arial" panose="020B0604020202020204" pitchFamily="34" charset="0"/>
                  <a:cs typeface="Arial" panose="020B0604020202020204" pitchFamily="34" charset="0"/>
                </a:rPr>
                <a:t>Worcester</a:t>
              </a:r>
            </a:p>
          </p:txBody>
        </p:sp>
      </p:grpSp>
    </p:spTree>
    <p:extLst>
      <p:ext uri="{BB962C8B-B14F-4D97-AF65-F5344CB8AC3E}">
        <p14:creationId xmlns:p14="http://schemas.microsoft.com/office/powerpoint/2010/main" val="32739127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330DFCC-5B37-48F0-95F7-A8E75CC53C36}"/>
              </a:ext>
            </a:extLst>
          </p:cNvPr>
          <p:cNvSpPr txBox="1">
            <a:spLocks/>
          </p:cNvSpPr>
          <p:nvPr/>
        </p:nvSpPr>
        <p:spPr>
          <a:xfrm>
            <a:off x="-133032" y="1842845"/>
            <a:ext cx="7433774" cy="42911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spcBef>
                <a:spcPts val="0"/>
              </a:spcBef>
              <a:buNone/>
            </a:pPr>
            <a:endParaRPr lang="en-US" b="1" i="1"/>
          </a:p>
          <a:p>
            <a:pPr lvl="1"/>
            <a:endParaRPr lang="en-US"/>
          </a:p>
        </p:txBody>
      </p:sp>
      <p:sp>
        <p:nvSpPr>
          <p:cNvPr id="7" name="Rectangle 6"/>
          <p:cNvSpPr/>
          <p:nvPr/>
        </p:nvSpPr>
        <p:spPr>
          <a:xfrm>
            <a:off x="161847" y="221884"/>
            <a:ext cx="11079894" cy="707886"/>
          </a:xfrm>
          <a:prstGeom prst="rect">
            <a:avLst/>
          </a:prstGeom>
        </p:spPr>
        <p:txBody>
          <a:bodyPr wrap="square">
            <a:spAutoFit/>
          </a:bodyPr>
          <a:lstStyle/>
          <a:p>
            <a:r>
              <a:rPr lang="en-US" sz="4000" b="1">
                <a:solidFill>
                  <a:schemeClr val="accent1">
                    <a:lumMod val="75000"/>
                  </a:schemeClr>
                </a:solidFill>
              </a:rPr>
              <a:t>Populations and Languages</a:t>
            </a:r>
            <a:endParaRPr lang="en-US" sz="4000" b="1" i="1">
              <a:solidFill>
                <a:srgbClr val="215386"/>
              </a:solidFill>
              <a:latin typeface="Arial" panose="020B0604020202020204" pitchFamily="34" charset="0"/>
              <a:ea typeface="Calibri"/>
              <a:cs typeface="Arial" panose="020B0604020202020204" pitchFamily="34" charset="0"/>
              <a:sym typeface="Calibri"/>
            </a:endParaRPr>
          </a:p>
        </p:txBody>
      </p:sp>
      <p:sp>
        <p:nvSpPr>
          <p:cNvPr id="3" name="TextBox 2">
            <a:extLst>
              <a:ext uri="{FF2B5EF4-FFF2-40B4-BE49-F238E27FC236}">
                <a16:creationId xmlns:a16="http://schemas.microsoft.com/office/drawing/2014/main" id="{A4E10E1E-3328-44F8-87EB-FEAA57BD31A5}"/>
              </a:ext>
            </a:extLst>
          </p:cNvPr>
          <p:cNvSpPr txBox="1"/>
          <p:nvPr/>
        </p:nvSpPr>
        <p:spPr>
          <a:xfrm>
            <a:off x="383237" y="1418657"/>
            <a:ext cx="10952629" cy="4416594"/>
          </a:xfrm>
          <a:prstGeom prst="rect">
            <a:avLst/>
          </a:prstGeom>
          <a:noFill/>
        </p:spPr>
        <p:txBody>
          <a:bodyPr wrap="square" rtlCol="0">
            <a:spAutoFit/>
          </a:bodyPr>
          <a:lstStyle/>
          <a:p>
            <a:pPr marL="285750" indent="-285750">
              <a:buFont typeface="Arial" panose="020B0604020202020204" pitchFamily="34" charset="0"/>
              <a:buChar char="•"/>
            </a:pPr>
            <a:r>
              <a:rPr lang="en-US" sz="2400">
                <a:solidFill>
                  <a:srgbClr val="205386"/>
                </a:solidFill>
                <a:latin typeface="Arial" panose="020B0604020202020204" pitchFamily="34" charset="0"/>
                <a:cs typeface="Arial" panose="020B0604020202020204" pitchFamily="34" charset="0"/>
              </a:rPr>
              <a:t>Culturally and linguistically appropriate campaign</a:t>
            </a:r>
          </a:p>
          <a:p>
            <a:endParaRPr lang="en-US" sz="1100">
              <a:solidFill>
                <a:srgbClr val="2053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solidFill>
                  <a:srgbClr val="205386"/>
                </a:solidFill>
                <a:latin typeface="Arial" panose="020B0604020202020204" pitchFamily="34" charset="0"/>
                <a:cs typeface="Arial" panose="020B0604020202020204" pitchFamily="34" charset="0"/>
              </a:rPr>
              <a:t>Materials and communications in nine languages to reach target populations and adapted to ensure accessibility</a:t>
            </a:r>
          </a:p>
          <a:p>
            <a:pPr marL="800100" lvl="1" indent="-342900">
              <a:buFont typeface="Wingdings" panose="05000000000000000000" pitchFamily="2" charset="2"/>
              <a:buChar char="Ø"/>
            </a:pPr>
            <a:r>
              <a:rPr lang="en-US" sz="2000">
                <a:solidFill>
                  <a:srgbClr val="205386"/>
                </a:solidFill>
                <a:latin typeface="Arial" panose="020B0604020202020204" pitchFamily="34" charset="0"/>
                <a:cs typeface="Arial" panose="020B0604020202020204" pitchFamily="34" charset="0"/>
              </a:rPr>
              <a:t>Arabic</a:t>
            </a:r>
          </a:p>
          <a:p>
            <a:pPr marL="800100" lvl="1" indent="-342900">
              <a:buFont typeface="Wingdings" panose="05000000000000000000" pitchFamily="2" charset="2"/>
              <a:buChar char="Ø"/>
            </a:pPr>
            <a:r>
              <a:rPr lang="en-US" sz="2000">
                <a:solidFill>
                  <a:srgbClr val="205386"/>
                </a:solidFill>
                <a:latin typeface="Arial" panose="020B0604020202020204" pitchFamily="34" charset="0"/>
                <a:cs typeface="Arial" panose="020B0604020202020204" pitchFamily="34" charset="0"/>
              </a:rPr>
              <a:t>Cape Verdean </a:t>
            </a:r>
            <a:r>
              <a:rPr lang="en-US" sz="2000" err="1">
                <a:solidFill>
                  <a:srgbClr val="205386"/>
                </a:solidFill>
                <a:latin typeface="Arial" panose="020B0604020202020204" pitchFamily="34" charset="0"/>
                <a:cs typeface="Arial" panose="020B0604020202020204" pitchFamily="34" charset="0"/>
              </a:rPr>
              <a:t>Kriolu</a:t>
            </a:r>
            <a:endParaRPr lang="en-US" sz="2000">
              <a:solidFill>
                <a:srgbClr val="205386"/>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en-US" sz="2000">
                <a:solidFill>
                  <a:srgbClr val="205386"/>
                </a:solidFill>
                <a:latin typeface="Arial" panose="020B0604020202020204" pitchFamily="34" charset="0"/>
                <a:cs typeface="Arial" panose="020B0604020202020204" pitchFamily="34" charset="0"/>
              </a:rPr>
              <a:t>Chinese (Mandarin)</a:t>
            </a:r>
          </a:p>
          <a:p>
            <a:pPr marL="800100" lvl="1" indent="-342900">
              <a:buFont typeface="Wingdings" panose="05000000000000000000" pitchFamily="2" charset="2"/>
              <a:buChar char="Ø"/>
            </a:pPr>
            <a:r>
              <a:rPr lang="en-US" sz="2000">
                <a:solidFill>
                  <a:srgbClr val="205386"/>
                </a:solidFill>
                <a:latin typeface="Arial" panose="020B0604020202020204" pitchFamily="34" charset="0"/>
                <a:cs typeface="Arial" panose="020B0604020202020204" pitchFamily="34" charset="0"/>
              </a:rPr>
              <a:t>English</a:t>
            </a:r>
          </a:p>
          <a:p>
            <a:pPr marL="800100" lvl="1" indent="-342900">
              <a:buFont typeface="Wingdings" panose="05000000000000000000" pitchFamily="2" charset="2"/>
              <a:buChar char="Ø"/>
            </a:pPr>
            <a:r>
              <a:rPr lang="en-US" sz="2000">
                <a:solidFill>
                  <a:srgbClr val="205386"/>
                </a:solidFill>
                <a:latin typeface="Arial" panose="020B0604020202020204" pitchFamily="34" charset="0"/>
                <a:cs typeface="Arial" panose="020B0604020202020204" pitchFamily="34" charset="0"/>
              </a:rPr>
              <a:t>Haitian Creole</a:t>
            </a:r>
          </a:p>
          <a:p>
            <a:pPr marL="800100" lvl="1" indent="-342900">
              <a:buFont typeface="Wingdings" panose="05000000000000000000" pitchFamily="2" charset="2"/>
              <a:buChar char="Ø"/>
            </a:pPr>
            <a:r>
              <a:rPr lang="en-US" sz="2000">
                <a:solidFill>
                  <a:srgbClr val="205386"/>
                </a:solidFill>
                <a:latin typeface="Arial" panose="020B0604020202020204" pitchFamily="34" charset="0"/>
                <a:cs typeface="Arial" panose="020B0604020202020204" pitchFamily="34" charset="0"/>
              </a:rPr>
              <a:t>Khmer</a:t>
            </a:r>
          </a:p>
          <a:p>
            <a:pPr marL="800100" lvl="1" indent="-342900">
              <a:buFont typeface="Wingdings" panose="05000000000000000000" pitchFamily="2" charset="2"/>
              <a:buChar char="Ø"/>
            </a:pPr>
            <a:r>
              <a:rPr lang="en-US" sz="2000">
                <a:solidFill>
                  <a:srgbClr val="205386"/>
                </a:solidFill>
                <a:latin typeface="Arial" panose="020B0604020202020204" pitchFamily="34" charset="0"/>
                <a:cs typeface="Arial" panose="020B0604020202020204" pitchFamily="34" charset="0"/>
              </a:rPr>
              <a:t>Portuguese</a:t>
            </a:r>
          </a:p>
          <a:p>
            <a:pPr marL="800100" lvl="1" indent="-342900">
              <a:buFont typeface="Wingdings" panose="05000000000000000000" pitchFamily="2" charset="2"/>
              <a:buChar char="Ø"/>
            </a:pPr>
            <a:r>
              <a:rPr lang="en-US" sz="2000">
                <a:solidFill>
                  <a:srgbClr val="205386"/>
                </a:solidFill>
                <a:latin typeface="Arial" panose="020B0604020202020204" pitchFamily="34" charset="0"/>
                <a:cs typeface="Arial" panose="020B0604020202020204" pitchFamily="34" charset="0"/>
              </a:rPr>
              <a:t>Spanish</a:t>
            </a:r>
          </a:p>
          <a:p>
            <a:pPr marL="800100" lvl="1" indent="-342900">
              <a:buFont typeface="Wingdings" panose="05000000000000000000" pitchFamily="2" charset="2"/>
              <a:buChar char="Ø"/>
            </a:pPr>
            <a:r>
              <a:rPr lang="en-US" sz="2000">
                <a:solidFill>
                  <a:srgbClr val="205386"/>
                </a:solidFill>
                <a:latin typeface="Arial" panose="020B0604020202020204" pitchFamily="34" charset="0"/>
                <a:cs typeface="Arial" panose="020B0604020202020204" pitchFamily="34" charset="0"/>
              </a:rPr>
              <a:t>Vietnamese</a:t>
            </a:r>
          </a:p>
          <a:p>
            <a:pPr marL="742950" lvl="1" indent="-285750">
              <a:buFont typeface="Arial" panose="020B0604020202020204" pitchFamily="34" charset="0"/>
              <a:buChar char="•"/>
            </a:pPr>
            <a:endParaRPr lang="en-US"/>
          </a:p>
        </p:txBody>
      </p:sp>
    </p:spTree>
    <p:extLst>
      <p:ext uri="{BB962C8B-B14F-4D97-AF65-F5344CB8AC3E}">
        <p14:creationId xmlns:p14="http://schemas.microsoft.com/office/powerpoint/2010/main" val="2103978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330DFCC-5B37-48F0-95F7-A8E75CC53C36}"/>
              </a:ext>
            </a:extLst>
          </p:cNvPr>
          <p:cNvSpPr txBox="1">
            <a:spLocks/>
          </p:cNvSpPr>
          <p:nvPr/>
        </p:nvSpPr>
        <p:spPr>
          <a:xfrm>
            <a:off x="-133032" y="1842845"/>
            <a:ext cx="7433774" cy="42911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spcBef>
                <a:spcPts val="0"/>
              </a:spcBef>
              <a:buNone/>
            </a:pPr>
            <a:endParaRPr lang="en-US" b="1" i="1"/>
          </a:p>
          <a:p>
            <a:pPr lvl="1"/>
            <a:endParaRPr lang="en-US"/>
          </a:p>
        </p:txBody>
      </p:sp>
      <p:sp>
        <p:nvSpPr>
          <p:cNvPr id="7" name="Rectangle 6"/>
          <p:cNvSpPr/>
          <p:nvPr/>
        </p:nvSpPr>
        <p:spPr>
          <a:xfrm>
            <a:off x="161847" y="221884"/>
            <a:ext cx="11079894" cy="1323439"/>
          </a:xfrm>
          <a:prstGeom prst="rect">
            <a:avLst/>
          </a:prstGeom>
        </p:spPr>
        <p:txBody>
          <a:bodyPr wrap="square">
            <a:spAutoFit/>
          </a:bodyPr>
          <a:lstStyle/>
          <a:p>
            <a:r>
              <a:rPr lang="en-US" sz="4000" b="1">
                <a:solidFill>
                  <a:schemeClr val="accent1">
                    <a:lumMod val="75000"/>
                  </a:schemeClr>
                </a:solidFill>
              </a:rPr>
              <a:t>The Message After April 1, 2023</a:t>
            </a:r>
          </a:p>
          <a:p>
            <a:endParaRPr lang="en-US" sz="4000" b="1" i="1">
              <a:solidFill>
                <a:srgbClr val="215386"/>
              </a:solidFill>
              <a:latin typeface="Arial" panose="020B0604020202020204" pitchFamily="34" charset="0"/>
              <a:ea typeface="Calibri"/>
              <a:cs typeface="Arial" panose="020B0604020202020204" pitchFamily="34" charset="0"/>
              <a:sym typeface="Calibri"/>
            </a:endParaRPr>
          </a:p>
        </p:txBody>
      </p:sp>
      <p:sp>
        <p:nvSpPr>
          <p:cNvPr id="3" name="TextBox 2">
            <a:extLst>
              <a:ext uri="{FF2B5EF4-FFF2-40B4-BE49-F238E27FC236}">
                <a16:creationId xmlns:a16="http://schemas.microsoft.com/office/drawing/2014/main" id="{A4E10E1E-3328-44F8-87EB-FEAA57BD31A5}"/>
              </a:ext>
            </a:extLst>
          </p:cNvPr>
          <p:cNvSpPr txBox="1"/>
          <p:nvPr/>
        </p:nvSpPr>
        <p:spPr>
          <a:xfrm>
            <a:off x="76783" y="1418657"/>
            <a:ext cx="12431652" cy="3508653"/>
          </a:xfrm>
          <a:prstGeom prst="rect">
            <a:avLst/>
          </a:prstGeom>
          <a:noFill/>
        </p:spPr>
        <p:txBody>
          <a:bodyPr wrap="square" rtlCol="0">
            <a:spAutoFit/>
          </a:bodyPr>
          <a:lstStyle/>
          <a:p>
            <a:pPr marL="514350" lvl="1">
              <a:lnSpc>
                <a:spcPct val="150000"/>
              </a:lnSpc>
              <a:buClr>
                <a:srgbClr val="215386"/>
              </a:buClr>
              <a:buSzPct val="100000"/>
            </a:pPr>
            <a:r>
              <a:rPr lang="en-US" sz="2800" b="1">
                <a:solidFill>
                  <a:schemeClr val="accent1">
                    <a:lumMod val="75000"/>
                  </a:schemeClr>
                </a:solidFill>
                <a:latin typeface="Arial" panose="020B0604020202020204" pitchFamily="34" charset="0"/>
                <a:cs typeface="Arial" panose="020B0604020202020204" pitchFamily="34" charset="0"/>
              </a:rPr>
              <a:t>  MassHealth members: You need to renew your coverage this year.</a:t>
            </a:r>
          </a:p>
          <a:p>
            <a:endParaRPr lang="en-US" sz="2400">
              <a:solidFill>
                <a:srgbClr val="205386"/>
              </a:solidFill>
              <a:latin typeface="Arial" panose="020B0604020202020204" pitchFamily="34" charset="0"/>
              <a:cs typeface="Arial" panose="020B0604020202020204" pitchFamily="34" charset="0"/>
            </a:endParaRPr>
          </a:p>
          <a:p>
            <a:endParaRPr lang="en-US" sz="2400">
              <a:solidFill>
                <a:srgbClr val="2053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b="1">
                <a:solidFill>
                  <a:schemeClr val="accent1">
                    <a:lumMod val="75000"/>
                  </a:schemeClr>
                </a:solidFill>
                <a:latin typeface="Arial" panose="020B0604020202020204" pitchFamily="34" charset="0"/>
                <a:cs typeface="Arial" panose="020B0604020202020204" pitchFamily="34" charset="0"/>
              </a:rPr>
              <a:t>Take 3 steps to renew your coverage</a:t>
            </a:r>
          </a:p>
          <a:p>
            <a:pPr marL="914400" lvl="1" indent="-457200">
              <a:buFont typeface="+mj-lt"/>
              <a:buAutoNum type="arabicPeriod"/>
            </a:pPr>
            <a:r>
              <a:rPr lang="en-US" sz="2800">
                <a:solidFill>
                  <a:srgbClr val="205386"/>
                </a:solidFill>
                <a:latin typeface="Arial" panose="020B0604020202020204" pitchFamily="34" charset="0"/>
                <a:cs typeface="Arial" panose="020B0604020202020204" pitchFamily="34" charset="0"/>
              </a:rPr>
              <a:t>Update your information with MassHealth</a:t>
            </a:r>
          </a:p>
          <a:p>
            <a:pPr marL="914400" lvl="1" indent="-457200">
              <a:buFont typeface="+mj-lt"/>
              <a:buAutoNum type="arabicPeriod"/>
            </a:pPr>
            <a:r>
              <a:rPr lang="en-US" sz="2800">
                <a:solidFill>
                  <a:srgbClr val="205386"/>
                </a:solidFill>
                <a:latin typeface="Arial" panose="020B0604020202020204" pitchFamily="34" charset="0"/>
                <a:cs typeface="Arial" panose="020B0604020202020204" pitchFamily="34" charset="0"/>
              </a:rPr>
              <a:t>Check your mail for the blue envelope</a:t>
            </a:r>
          </a:p>
          <a:p>
            <a:pPr marL="914400" lvl="1" indent="-457200">
              <a:buFont typeface="+mj-lt"/>
              <a:buAutoNum type="arabicPeriod"/>
            </a:pPr>
            <a:r>
              <a:rPr lang="en-US" sz="2800">
                <a:solidFill>
                  <a:srgbClr val="205386"/>
                </a:solidFill>
                <a:latin typeface="Arial" panose="020B0604020202020204" pitchFamily="34" charset="0"/>
                <a:cs typeface="Arial" panose="020B0604020202020204" pitchFamily="34" charset="0"/>
              </a:rPr>
              <a:t>Respond to MassHealth</a:t>
            </a:r>
          </a:p>
          <a:p>
            <a:pPr marL="914400" lvl="1" indent="-457200">
              <a:buFont typeface="+mj-lt"/>
              <a:buAutoNum type="arabicPeriod"/>
            </a:pPr>
            <a:endParaRPr lang="en-US" sz="2000">
              <a:solidFill>
                <a:srgbClr val="205386"/>
              </a:solidFill>
              <a:latin typeface="Arial" panose="020B0604020202020204" pitchFamily="34" charset="0"/>
              <a:cs typeface="Arial" panose="020B0604020202020204" pitchFamily="34" charset="0"/>
            </a:endParaRPr>
          </a:p>
        </p:txBody>
      </p:sp>
      <p:pic>
        <p:nvPicPr>
          <p:cNvPr id="5" name="Graphic 4" descr="Marketing">
            <a:extLst>
              <a:ext uri="{FF2B5EF4-FFF2-40B4-BE49-F238E27FC236}">
                <a16:creationId xmlns:a16="http://schemas.microsoft.com/office/drawing/2014/main" id="{CA72AF86-482F-40A5-887C-5CE271F08B1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550" y="1375096"/>
            <a:ext cx="768970" cy="873375"/>
          </a:xfrm>
          <a:prstGeom prst="rect">
            <a:avLst/>
          </a:prstGeom>
        </p:spPr>
      </p:pic>
      <p:pic>
        <p:nvPicPr>
          <p:cNvPr id="6" name="Graphic 5" descr="Open envelope">
            <a:extLst>
              <a:ext uri="{FF2B5EF4-FFF2-40B4-BE49-F238E27FC236}">
                <a16:creationId xmlns:a16="http://schemas.microsoft.com/office/drawing/2014/main" id="{A0834EA2-826D-4EC6-9D19-9A90B42DF2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993288" y="2562733"/>
            <a:ext cx="2162836" cy="2162836"/>
          </a:xfrm>
          <a:prstGeom prst="rect">
            <a:avLst/>
          </a:prstGeom>
        </p:spPr>
      </p:pic>
    </p:spTree>
    <p:extLst>
      <p:ext uri="{BB962C8B-B14F-4D97-AF65-F5344CB8AC3E}">
        <p14:creationId xmlns:p14="http://schemas.microsoft.com/office/powerpoint/2010/main" val="3252112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330DFCC-5B37-48F0-95F7-A8E75CC53C36}"/>
              </a:ext>
            </a:extLst>
          </p:cNvPr>
          <p:cNvSpPr txBox="1">
            <a:spLocks/>
          </p:cNvSpPr>
          <p:nvPr/>
        </p:nvSpPr>
        <p:spPr>
          <a:xfrm>
            <a:off x="-133032" y="1842845"/>
            <a:ext cx="7433774" cy="42911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spcBef>
                <a:spcPts val="0"/>
              </a:spcBef>
              <a:buNone/>
            </a:pPr>
            <a:endParaRPr lang="en-US" b="1" i="1"/>
          </a:p>
          <a:p>
            <a:pPr lvl="1"/>
            <a:endParaRPr lang="en-US"/>
          </a:p>
        </p:txBody>
      </p:sp>
      <p:sp>
        <p:nvSpPr>
          <p:cNvPr id="7" name="Rectangle 6"/>
          <p:cNvSpPr/>
          <p:nvPr/>
        </p:nvSpPr>
        <p:spPr>
          <a:xfrm>
            <a:off x="189768" y="85337"/>
            <a:ext cx="11079894" cy="1323439"/>
          </a:xfrm>
          <a:prstGeom prst="rect">
            <a:avLst/>
          </a:prstGeom>
        </p:spPr>
        <p:txBody>
          <a:bodyPr wrap="square">
            <a:spAutoFit/>
          </a:bodyPr>
          <a:lstStyle/>
          <a:p>
            <a:r>
              <a:rPr lang="en-US" sz="4000" b="1">
                <a:solidFill>
                  <a:schemeClr val="accent1">
                    <a:lumMod val="75000"/>
                  </a:schemeClr>
                </a:solidFill>
              </a:rPr>
              <a:t>How People Can Get Help with Renewals?</a:t>
            </a:r>
          </a:p>
          <a:p>
            <a:endParaRPr lang="en-US" sz="4000" b="1" i="1">
              <a:solidFill>
                <a:srgbClr val="215386"/>
              </a:solidFill>
              <a:latin typeface="Arial" panose="020B0604020202020204" pitchFamily="34" charset="0"/>
              <a:ea typeface="Calibri"/>
              <a:cs typeface="Arial" panose="020B0604020202020204" pitchFamily="34" charset="0"/>
              <a:sym typeface="Calibri"/>
            </a:endParaRPr>
          </a:p>
        </p:txBody>
      </p:sp>
      <p:sp>
        <p:nvSpPr>
          <p:cNvPr id="3" name="TextBox 2">
            <a:extLst>
              <a:ext uri="{FF2B5EF4-FFF2-40B4-BE49-F238E27FC236}">
                <a16:creationId xmlns:a16="http://schemas.microsoft.com/office/drawing/2014/main" id="{A4E10E1E-3328-44F8-87EB-FEAA57BD31A5}"/>
              </a:ext>
            </a:extLst>
          </p:cNvPr>
          <p:cNvSpPr txBox="1"/>
          <p:nvPr/>
        </p:nvSpPr>
        <p:spPr>
          <a:xfrm>
            <a:off x="383237" y="1453557"/>
            <a:ext cx="5535810" cy="4524315"/>
          </a:xfrm>
          <a:prstGeom prst="rect">
            <a:avLst/>
          </a:prstGeom>
          <a:noFill/>
        </p:spPr>
        <p:txBody>
          <a:bodyPr wrap="square" lIns="91440" tIns="45720" rIns="91440" bIns="45720" rtlCol="0" anchor="t">
            <a:spAutoFit/>
          </a:bodyPr>
          <a:lstStyle/>
          <a:p>
            <a:pPr lvl="1"/>
            <a:r>
              <a:rPr lang="en-US" sz="2400" b="1" dirty="0">
                <a:solidFill>
                  <a:srgbClr val="205386"/>
                </a:solidFill>
                <a:latin typeface="Arial"/>
                <a:cs typeface="Arial"/>
              </a:rPr>
              <a:t>Phone:</a:t>
            </a:r>
            <a:r>
              <a:rPr lang="en-US" sz="2400" dirty="0">
                <a:solidFill>
                  <a:srgbClr val="205386"/>
                </a:solidFill>
                <a:latin typeface="Arial"/>
                <a:cs typeface="Arial"/>
              </a:rPr>
              <a:t> People can call MassHealth customer service (800) 841-2900</a:t>
            </a:r>
            <a:endParaRPr lang="en-US" sz="2400" dirty="0">
              <a:solidFill>
                <a:srgbClr val="205386"/>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endParaRPr lang="en-US" sz="2400" dirty="0">
              <a:solidFill>
                <a:srgbClr val="205386"/>
              </a:solidFill>
              <a:latin typeface="Arial" panose="020B0604020202020204" pitchFamily="34" charset="0"/>
              <a:cs typeface="Arial" panose="020B0604020202020204" pitchFamily="34" charset="0"/>
            </a:endParaRPr>
          </a:p>
          <a:p>
            <a:pPr lvl="1"/>
            <a:r>
              <a:rPr lang="en-US" sz="2400" b="1" dirty="0">
                <a:solidFill>
                  <a:srgbClr val="205386"/>
                </a:solidFill>
                <a:latin typeface="Arial" panose="020B0604020202020204" pitchFamily="34" charset="0"/>
                <a:cs typeface="Arial" panose="020B0604020202020204" pitchFamily="34" charset="0"/>
              </a:rPr>
              <a:t>Online: </a:t>
            </a:r>
            <a:r>
              <a:rPr lang="en-US" sz="2400" dirty="0">
                <a:solidFill>
                  <a:srgbClr val="205386"/>
                </a:solidFill>
                <a:latin typeface="Arial" panose="020B0604020202020204" pitchFamily="34" charset="0"/>
                <a:cs typeface="Arial" panose="020B0604020202020204" pitchFamily="34" charset="0"/>
              </a:rPr>
              <a:t>www.masshealthrenew.org</a:t>
            </a:r>
          </a:p>
          <a:p>
            <a:pPr lvl="1"/>
            <a:endParaRPr lang="en-US" sz="2400" dirty="0">
              <a:solidFill>
                <a:srgbClr val="205386"/>
              </a:solidFill>
              <a:latin typeface="Arial" panose="020B0604020202020204" pitchFamily="34" charset="0"/>
              <a:cs typeface="Arial" panose="020B0604020202020204" pitchFamily="34" charset="0"/>
            </a:endParaRPr>
          </a:p>
          <a:p>
            <a:pPr lvl="1"/>
            <a:r>
              <a:rPr lang="en-US" sz="2400" b="1" dirty="0">
                <a:solidFill>
                  <a:srgbClr val="205386"/>
                </a:solidFill>
                <a:latin typeface="Arial" panose="020B0604020202020204" pitchFamily="34" charset="0"/>
                <a:cs typeface="Arial" panose="020B0604020202020204" pitchFamily="34" charset="0"/>
              </a:rPr>
              <a:t>In person: </a:t>
            </a:r>
            <a:r>
              <a:rPr lang="en-US" sz="2400" dirty="0">
                <a:solidFill>
                  <a:srgbClr val="205386"/>
                </a:solidFill>
                <a:latin typeface="Arial" panose="020B0604020202020204" pitchFamily="34" charset="0"/>
                <a:cs typeface="Arial" panose="020B0604020202020204" pitchFamily="34" charset="0"/>
              </a:rPr>
              <a:t>People can get in-person help in their municipality and language via HCFA’s website</a:t>
            </a:r>
          </a:p>
          <a:p>
            <a:pPr marL="1257300" lvl="2" indent="-342900">
              <a:buFont typeface="Wingdings" panose="05000000000000000000" pitchFamily="2" charset="2"/>
              <a:buChar char="Ø"/>
            </a:pPr>
            <a:r>
              <a:rPr lang="en-US" sz="2400" dirty="0">
                <a:solidFill>
                  <a:srgbClr val="205386"/>
                </a:solidFill>
                <a:latin typeface="Arial" panose="020B0604020202020204" pitchFamily="34" charset="0"/>
                <a:cs typeface="Arial" panose="020B0604020202020204" pitchFamily="34" charset="0"/>
              </a:rPr>
              <a:t>Connects them to enrollment assisters who can meet with them and walk them through the enrollment process</a:t>
            </a:r>
          </a:p>
        </p:txBody>
      </p:sp>
      <p:pic>
        <p:nvPicPr>
          <p:cNvPr id="6" name="Picture 5">
            <a:extLst>
              <a:ext uri="{FF2B5EF4-FFF2-40B4-BE49-F238E27FC236}">
                <a16:creationId xmlns:a16="http://schemas.microsoft.com/office/drawing/2014/main" id="{6AEBA9ED-25C4-4CAE-8E33-85E7D922A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954" y="1219035"/>
            <a:ext cx="2989708" cy="4967194"/>
          </a:xfrm>
          <a:prstGeom prst="rect">
            <a:avLst/>
          </a:prstGeom>
        </p:spPr>
      </p:pic>
    </p:spTree>
    <p:extLst>
      <p:ext uri="{BB962C8B-B14F-4D97-AF65-F5344CB8AC3E}">
        <p14:creationId xmlns:p14="http://schemas.microsoft.com/office/powerpoint/2010/main" val="619115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41D59E-6C34-4008-94F1-3925379F5FDE}"/>
              </a:ext>
            </a:extLst>
          </p:cNvPr>
          <p:cNvSpPr>
            <a:spLocks noGrp="1"/>
          </p:cNvSpPr>
          <p:nvPr>
            <p:ph type="sldNum" sz="quarter" idx="12"/>
          </p:nvPr>
        </p:nvSpPr>
        <p:spPr/>
        <p:txBody>
          <a:bodyPr/>
          <a:lstStyle/>
          <a:p>
            <a:fld id="{CED66112-F4BD-264E-8740-6022A9908B92}" type="slidenum">
              <a:rPr lang="en-US" smtClean="0"/>
              <a:pPr/>
              <a:t>15</a:t>
            </a:fld>
            <a:endParaRPr lang="en-US"/>
          </a:p>
        </p:txBody>
      </p:sp>
      <p:sp>
        <p:nvSpPr>
          <p:cNvPr id="3" name="Title 2">
            <a:extLst>
              <a:ext uri="{FF2B5EF4-FFF2-40B4-BE49-F238E27FC236}">
                <a16:creationId xmlns:a16="http://schemas.microsoft.com/office/drawing/2014/main" id="{02C5FDC8-A161-4A00-83CE-69A7685A71E4}"/>
              </a:ext>
            </a:extLst>
          </p:cNvPr>
          <p:cNvSpPr>
            <a:spLocks noGrp="1"/>
          </p:cNvSpPr>
          <p:nvPr>
            <p:ph type="title"/>
          </p:nvPr>
        </p:nvSpPr>
        <p:spPr>
          <a:xfrm>
            <a:off x="344487" y="154479"/>
            <a:ext cx="10729913" cy="1043876"/>
          </a:xfrm>
        </p:spPr>
        <p:txBody>
          <a:bodyPr>
            <a:normAutofit/>
          </a:bodyPr>
          <a:lstStyle/>
          <a:p>
            <a:r>
              <a:rPr lang="en-US" b="1">
                <a:solidFill>
                  <a:schemeClr val="accent1">
                    <a:lumMod val="75000"/>
                  </a:schemeClr>
                </a:solidFill>
                <a:latin typeface="Arial"/>
                <a:cs typeface="Arial"/>
              </a:rPr>
              <a:t>Campaign Strategy</a:t>
            </a:r>
            <a:endParaRPr lang="en-US">
              <a:solidFill>
                <a:schemeClr val="accent1">
                  <a:lumMod val="75000"/>
                </a:schemeClr>
              </a:solidFill>
              <a:latin typeface="Arial"/>
              <a:cs typeface="Arial"/>
            </a:endParaRPr>
          </a:p>
        </p:txBody>
      </p:sp>
      <p:sp>
        <p:nvSpPr>
          <p:cNvPr id="4" name="Content Placeholder 3">
            <a:extLst>
              <a:ext uri="{FF2B5EF4-FFF2-40B4-BE49-F238E27FC236}">
                <a16:creationId xmlns:a16="http://schemas.microsoft.com/office/drawing/2014/main" id="{8ADC6B91-8C01-4A94-B3EF-449551F60ED4}"/>
              </a:ext>
            </a:extLst>
          </p:cNvPr>
          <p:cNvSpPr>
            <a:spLocks noGrp="1"/>
          </p:cNvSpPr>
          <p:nvPr>
            <p:ph sz="quarter" idx="13"/>
          </p:nvPr>
        </p:nvSpPr>
        <p:spPr>
          <a:xfrm>
            <a:off x="344488" y="1447160"/>
            <a:ext cx="10588983" cy="4291199"/>
          </a:xfrm>
        </p:spPr>
        <p:txBody>
          <a:bodyPr/>
          <a:lstStyle/>
          <a:p>
            <a:pPr marL="0" indent="0">
              <a:spcBef>
                <a:spcPts val="600"/>
              </a:spcBef>
              <a:spcAft>
                <a:spcPts val="600"/>
              </a:spcAft>
              <a:buNone/>
            </a:pPr>
            <a:r>
              <a:rPr lang="en-US" sz="2400">
                <a:solidFill>
                  <a:srgbClr val="205386"/>
                </a:solidFill>
              </a:rPr>
              <a:t>Our multi-pronged approach will include: </a:t>
            </a:r>
          </a:p>
          <a:p>
            <a:pPr marL="0" indent="0">
              <a:buNone/>
            </a:pPr>
            <a:endParaRPr lang="en-US"/>
          </a:p>
        </p:txBody>
      </p:sp>
      <p:pic>
        <p:nvPicPr>
          <p:cNvPr id="6" name="Picture 5">
            <a:extLst>
              <a:ext uri="{FF2B5EF4-FFF2-40B4-BE49-F238E27FC236}">
                <a16:creationId xmlns:a16="http://schemas.microsoft.com/office/drawing/2014/main" id="{B9895F7D-7CB2-4B4C-A775-FFB175414F47}"/>
              </a:ext>
            </a:extLst>
          </p:cNvPr>
          <p:cNvPicPr>
            <a:picLocks noChangeAspect="1"/>
          </p:cNvPicPr>
          <p:nvPr/>
        </p:nvPicPr>
        <p:blipFill>
          <a:blip r:embed="rId3"/>
          <a:stretch>
            <a:fillRect/>
          </a:stretch>
        </p:blipFill>
        <p:spPr>
          <a:xfrm>
            <a:off x="208948" y="3054235"/>
            <a:ext cx="3645569" cy="2430379"/>
          </a:xfrm>
          <a:prstGeom prst="rect">
            <a:avLst/>
          </a:prstGeom>
          <a:ln>
            <a:solidFill>
              <a:schemeClr val="tx1"/>
            </a:solidFill>
          </a:ln>
        </p:spPr>
      </p:pic>
      <p:pic>
        <p:nvPicPr>
          <p:cNvPr id="8" name="Picture 7">
            <a:extLst>
              <a:ext uri="{FF2B5EF4-FFF2-40B4-BE49-F238E27FC236}">
                <a16:creationId xmlns:a16="http://schemas.microsoft.com/office/drawing/2014/main" id="{30336503-1800-4C87-9B8B-9BB20A5BFA7D}"/>
              </a:ext>
            </a:extLst>
          </p:cNvPr>
          <p:cNvPicPr>
            <a:picLocks noChangeAspect="1"/>
          </p:cNvPicPr>
          <p:nvPr/>
        </p:nvPicPr>
        <p:blipFill>
          <a:blip r:embed="rId4"/>
          <a:stretch>
            <a:fillRect/>
          </a:stretch>
        </p:blipFill>
        <p:spPr>
          <a:xfrm>
            <a:off x="4228146" y="2103010"/>
            <a:ext cx="3645569" cy="2430379"/>
          </a:xfrm>
          <a:prstGeom prst="rect">
            <a:avLst/>
          </a:prstGeom>
          <a:ln>
            <a:solidFill>
              <a:schemeClr val="tx1"/>
            </a:solidFill>
          </a:ln>
        </p:spPr>
      </p:pic>
      <p:pic>
        <p:nvPicPr>
          <p:cNvPr id="10" name="Picture 9">
            <a:extLst>
              <a:ext uri="{FF2B5EF4-FFF2-40B4-BE49-F238E27FC236}">
                <a16:creationId xmlns:a16="http://schemas.microsoft.com/office/drawing/2014/main" id="{A5EAFDF8-7315-4CA1-9E88-8E4D0CB8AC56}"/>
              </a:ext>
            </a:extLst>
          </p:cNvPr>
          <p:cNvPicPr>
            <a:picLocks noChangeAspect="1"/>
          </p:cNvPicPr>
          <p:nvPr/>
        </p:nvPicPr>
        <p:blipFill>
          <a:blip r:embed="rId5"/>
          <a:stretch>
            <a:fillRect/>
          </a:stretch>
        </p:blipFill>
        <p:spPr>
          <a:xfrm>
            <a:off x="8323312" y="2889926"/>
            <a:ext cx="3659739" cy="2433337"/>
          </a:xfrm>
          <a:prstGeom prst="rect">
            <a:avLst/>
          </a:prstGeom>
          <a:ln>
            <a:solidFill>
              <a:schemeClr val="tx1"/>
            </a:solidFill>
          </a:ln>
        </p:spPr>
      </p:pic>
      <p:sp>
        <p:nvSpPr>
          <p:cNvPr id="12" name="TextBox 11">
            <a:extLst>
              <a:ext uri="{FF2B5EF4-FFF2-40B4-BE49-F238E27FC236}">
                <a16:creationId xmlns:a16="http://schemas.microsoft.com/office/drawing/2014/main" id="{1A0DF2B1-ABEC-48B1-8BFC-5825571972B2}"/>
              </a:ext>
            </a:extLst>
          </p:cNvPr>
          <p:cNvSpPr txBox="1"/>
          <p:nvPr/>
        </p:nvSpPr>
        <p:spPr>
          <a:xfrm>
            <a:off x="146804" y="2076471"/>
            <a:ext cx="3883658" cy="1200329"/>
          </a:xfrm>
          <a:prstGeom prst="rect">
            <a:avLst/>
          </a:prstGeom>
          <a:noFill/>
        </p:spPr>
        <p:txBody>
          <a:bodyPr wrap="square" lIns="91440" tIns="45720" rIns="91440" bIns="45720" rtlCol="0" anchor="t">
            <a:spAutoFit/>
          </a:bodyPr>
          <a:lstStyle/>
          <a:p>
            <a:r>
              <a:rPr lang="en-US" b="1">
                <a:solidFill>
                  <a:srgbClr val="205386"/>
                </a:solidFill>
              </a:rPr>
              <a:t>1. Collaboration and engagement with community- (CBOs) and faith-based organizations (FBOs)</a:t>
            </a:r>
          </a:p>
          <a:p>
            <a:endParaRPr lang="en-US"/>
          </a:p>
        </p:txBody>
      </p:sp>
      <p:sp>
        <p:nvSpPr>
          <p:cNvPr id="14" name="TextBox 13">
            <a:extLst>
              <a:ext uri="{FF2B5EF4-FFF2-40B4-BE49-F238E27FC236}">
                <a16:creationId xmlns:a16="http://schemas.microsoft.com/office/drawing/2014/main" id="{4DD176CF-19DF-421F-931C-77B4414522ED}"/>
              </a:ext>
            </a:extLst>
          </p:cNvPr>
          <p:cNvSpPr txBox="1"/>
          <p:nvPr/>
        </p:nvSpPr>
        <p:spPr>
          <a:xfrm>
            <a:off x="4229202" y="4665913"/>
            <a:ext cx="3914820" cy="1477328"/>
          </a:xfrm>
          <a:prstGeom prst="rect">
            <a:avLst/>
          </a:prstGeom>
          <a:noFill/>
        </p:spPr>
        <p:txBody>
          <a:bodyPr wrap="square" rtlCol="0">
            <a:spAutoFit/>
          </a:bodyPr>
          <a:lstStyle/>
          <a:p>
            <a:r>
              <a:rPr lang="en-US" b="1" dirty="0">
                <a:solidFill>
                  <a:srgbClr val="205386"/>
                </a:solidFill>
              </a:rPr>
              <a:t>2. A communications campaign that includes ads in targeted multilingual community-oriented outlets (TV, radio, newspapers), digital ads, and media outreach </a:t>
            </a:r>
            <a:endParaRPr lang="en-US" b="1" dirty="0"/>
          </a:p>
        </p:txBody>
      </p:sp>
      <p:sp>
        <p:nvSpPr>
          <p:cNvPr id="19" name="TextBox 18">
            <a:extLst>
              <a:ext uri="{FF2B5EF4-FFF2-40B4-BE49-F238E27FC236}">
                <a16:creationId xmlns:a16="http://schemas.microsoft.com/office/drawing/2014/main" id="{8A52CEB4-BE57-4FE0-8F26-273233EDC842}"/>
              </a:ext>
            </a:extLst>
          </p:cNvPr>
          <p:cNvSpPr txBox="1"/>
          <p:nvPr/>
        </p:nvSpPr>
        <p:spPr>
          <a:xfrm>
            <a:off x="8307279" y="2107413"/>
            <a:ext cx="3669437" cy="923330"/>
          </a:xfrm>
          <a:prstGeom prst="rect">
            <a:avLst/>
          </a:prstGeom>
          <a:noFill/>
        </p:spPr>
        <p:txBody>
          <a:bodyPr wrap="square" rtlCol="0">
            <a:spAutoFit/>
          </a:bodyPr>
          <a:lstStyle/>
          <a:p>
            <a:r>
              <a:rPr lang="en-US" b="1" dirty="0">
                <a:solidFill>
                  <a:srgbClr val="205386"/>
                </a:solidFill>
              </a:rPr>
              <a:t>3. One-on-one outreach via door knocking/canvassing </a:t>
            </a:r>
          </a:p>
          <a:p>
            <a:endParaRPr lang="en-US" dirty="0"/>
          </a:p>
        </p:txBody>
      </p:sp>
    </p:spTree>
    <p:extLst>
      <p:ext uri="{BB962C8B-B14F-4D97-AF65-F5344CB8AC3E}">
        <p14:creationId xmlns:p14="http://schemas.microsoft.com/office/powerpoint/2010/main" val="1975034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06CFDE-3523-458D-8D18-65BA0F1BE41D}"/>
              </a:ext>
            </a:extLst>
          </p:cNvPr>
          <p:cNvSpPr>
            <a:spLocks noGrp="1"/>
          </p:cNvSpPr>
          <p:nvPr>
            <p:ph type="sldNum" sz="quarter" idx="12"/>
          </p:nvPr>
        </p:nvSpPr>
        <p:spPr/>
        <p:txBody>
          <a:bodyPr/>
          <a:lstStyle/>
          <a:p>
            <a:fld id="{CED66112-F4BD-264E-8740-6022A9908B92}" type="slidenum">
              <a:rPr lang="en-US" smtClean="0"/>
              <a:pPr/>
              <a:t>16</a:t>
            </a:fld>
            <a:endParaRPr lang="en-US"/>
          </a:p>
        </p:txBody>
      </p:sp>
      <p:sp>
        <p:nvSpPr>
          <p:cNvPr id="3" name="Title 2">
            <a:extLst>
              <a:ext uri="{FF2B5EF4-FFF2-40B4-BE49-F238E27FC236}">
                <a16:creationId xmlns:a16="http://schemas.microsoft.com/office/drawing/2014/main" id="{E697DAE8-19FB-4C80-9F97-B8AA67E48D9D}"/>
              </a:ext>
            </a:extLst>
          </p:cNvPr>
          <p:cNvSpPr>
            <a:spLocks noGrp="1"/>
          </p:cNvSpPr>
          <p:nvPr>
            <p:ph type="title"/>
          </p:nvPr>
        </p:nvSpPr>
        <p:spPr/>
        <p:txBody>
          <a:bodyPr>
            <a:noAutofit/>
          </a:bodyPr>
          <a:lstStyle/>
          <a:p>
            <a:r>
              <a:rPr lang="en-US" b="1" dirty="0"/>
              <a:t>CBO/FBO Partnerships</a:t>
            </a:r>
          </a:p>
        </p:txBody>
      </p:sp>
      <p:sp>
        <p:nvSpPr>
          <p:cNvPr id="4" name="TextBox 3">
            <a:extLst>
              <a:ext uri="{FF2B5EF4-FFF2-40B4-BE49-F238E27FC236}">
                <a16:creationId xmlns:a16="http://schemas.microsoft.com/office/drawing/2014/main" id="{E4D535BD-39F5-48BF-9210-4E0BB009ADE7}"/>
              </a:ext>
            </a:extLst>
          </p:cNvPr>
          <p:cNvSpPr txBox="1"/>
          <p:nvPr/>
        </p:nvSpPr>
        <p:spPr>
          <a:xfrm>
            <a:off x="64027" y="922234"/>
            <a:ext cx="12232649" cy="2862322"/>
          </a:xfrm>
          <a:prstGeom prst="rect">
            <a:avLst/>
          </a:prstGeom>
          <a:noFill/>
        </p:spPr>
        <p:txBody>
          <a:bodyPr wrap="square" lIns="91440" tIns="45720" rIns="91440" bIns="45720" rtlCol="0" anchor="t">
            <a:spAutoFit/>
          </a:bodyPr>
          <a:lstStyle/>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solidFill>
                  <a:srgbClr val="205386"/>
                </a:solidFill>
                <a:latin typeface="Arial"/>
                <a:cs typeface="Arial"/>
              </a:rPr>
              <a:t>Community- and faith-based organizations from each of the 15 municipalities + organizations serving key populations, including people living with disabilities, people experiencing homelessness, and older adults</a:t>
            </a:r>
          </a:p>
          <a:p>
            <a:endParaRPr lang="en-US" sz="2000" dirty="0">
              <a:solidFill>
                <a:srgbClr val="205386"/>
              </a:solidFill>
              <a:latin typeface="Arial" panose="020B0604020202020204" pitchFamily="34" charset="0"/>
              <a:cs typeface="Arial" panose="020B0604020202020204" pitchFamily="34" charset="0"/>
            </a:endParaRPr>
          </a:p>
          <a:p>
            <a:endParaRPr lang="en-US" sz="20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205386"/>
                </a:solidFill>
                <a:latin typeface="Arial"/>
                <a:cs typeface="Arial"/>
              </a:rPr>
              <a:t>CBO/FBOs will deliver visibility activities and events:</a:t>
            </a:r>
          </a:p>
          <a:p>
            <a:endParaRPr lang="en-US" sz="2000" dirty="0">
              <a:solidFill>
                <a:srgbClr val="205386"/>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AABFC9C-E319-4459-A211-C9FD7A2E7E5C}"/>
              </a:ext>
            </a:extLst>
          </p:cNvPr>
          <p:cNvSpPr txBox="1"/>
          <p:nvPr/>
        </p:nvSpPr>
        <p:spPr>
          <a:xfrm>
            <a:off x="453866" y="3565768"/>
            <a:ext cx="11469841" cy="2800767"/>
          </a:xfrm>
          <a:prstGeom prst="rect">
            <a:avLst/>
          </a:prstGeom>
          <a:noFill/>
        </p:spPr>
        <p:txBody>
          <a:bodyPr wrap="square" lIns="91440" tIns="45720" rIns="91440" bIns="45720" rtlCol="0" anchor="t">
            <a:spAutoFit/>
          </a:bodyPr>
          <a:lstStyle/>
          <a:p>
            <a:pPr marL="285750" indent="-285750">
              <a:spcAft>
                <a:spcPts val="1200"/>
              </a:spcAft>
              <a:buFont typeface="Wingdings,Sans-Serif" panose="05000000000000000000" pitchFamily="2" charset="2"/>
              <a:buChar char="Ø"/>
            </a:pPr>
            <a:r>
              <a:rPr lang="en-US" dirty="0">
                <a:solidFill>
                  <a:srgbClr val="205386"/>
                </a:solidFill>
                <a:latin typeface="Arial"/>
                <a:cs typeface="Arial"/>
              </a:rPr>
              <a:t>Joint outreach events with hospitals, local health centers and other stakeholders that reach targeted populations</a:t>
            </a:r>
          </a:p>
          <a:p>
            <a:pPr marL="285750" indent="-285750">
              <a:spcAft>
                <a:spcPts val="1200"/>
              </a:spcAft>
              <a:buFont typeface="Wingdings,Sans-Serif" panose="05000000000000000000" pitchFamily="2" charset="2"/>
              <a:buChar char="Ø"/>
            </a:pPr>
            <a:r>
              <a:rPr lang="en-US" dirty="0">
                <a:solidFill>
                  <a:srgbClr val="205386"/>
                </a:solidFill>
                <a:latin typeface="Arial"/>
                <a:ea typeface="+mn-lt"/>
                <a:cs typeface="Arial"/>
              </a:rPr>
              <a:t>Community and religious institution events </a:t>
            </a:r>
            <a:endParaRPr lang="en-US" dirty="0">
              <a:ea typeface="+mn-lt"/>
              <a:cs typeface="+mn-lt"/>
            </a:endParaRPr>
          </a:p>
          <a:p>
            <a:pPr marL="285750" indent="-285750">
              <a:spcAft>
                <a:spcPts val="1200"/>
              </a:spcAft>
              <a:buFont typeface="Wingdings" panose="05000000000000000000" pitchFamily="2" charset="2"/>
              <a:buChar char="Ø"/>
            </a:pPr>
            <a:r>
              <a:rPr lang="en-US" dirty="0">
                <a:solidFill>
                  <a:srgbClr val="205386"/>
                </a:solidFill>
                <a:latin typeface="Arial"/>
                <a:cs typeface="Arial"/>
              </a:rPr>
              <a:t>Tabling and posters in areas of high pedestrian traffic and at community and faith-based events</a:t>
            </a:r>
            <a:endParaRPr lang="en-US" dirty="0"/>
          </a:p>
          <a:p>
            <a:pPr marL="285750" indent="-285750">
              <a:spcAft>
                <a:spcPts val="1200"/>
              </a:spcAft>
              <a:buFont typeface="Wingdings,Sans-Serif" panose="05000000000000000000" pitchFamily="2" charset="2"/>
              <a:buChar char="Ø"/>
            </a:pPr>
            <a:r>
              <a:rPr lang="en-US" dirty="0">
                <a:solidFill>
                  <a:srgbClr val="205386"/>
                </a:solidFill>
                <a:latin typeface="Arial"/>
                <a:cs typeface="Arial"/>
              </a:rPr>
              <a:t>Business walks to distribute info and materials to local stores and businesses</a:t>
            </a:r>
            <a:endParaRPr lang="en-US" dirty="0">
              <a:latin typeface="Arial"/>
              <a:ea typeface="+mn-lt"/>
              <a:cs typeface="Arial"/>
            </a:endParaRPr>
          </a:p>
          <a:p>
            <a:pPr marL="285750" indent="-285750">
              <a:spcAft>
                <a:spcPts val="1200"/>
              </a:spcAft>
              <a:buFont typeface="Wingdings,Sans-Serif" panose="05000000000000000000" pitchFamily="2" charset="2"/>
              <a:buChar char="Ø"/>
            </a:pPr>
            <a:endParaRPr lang="en-US" dirty="0">
              <a:solidFill>
                <a:srgbClr val="205386"/>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p:txBody>
      </p:sp>
      <p:pic>
        <p:nvPicPr>
          <p:cNvPr id="11" name="Graphic 10" descr="Marketing">
            <a:extLst>
              <a:ext uri="{FF2B5EF4-FFF2-40B4-BE49-F238E27FC236}">
                <a16:creationId xmlns:a16="http://schemas.microsoft.com/office/drawing/2014/main" id="{A176F082-EE13-4AE2-B389-7065A237A2E3}"/>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6776603" y="2423213"/>
            <a:ext cx="914401" cy="914401"/>
          </a:xfrm>
          <a:prstGeom prst="rect">
            <a:avLst/>
          </a:prstGeom>
        </p:spPr>
      </p:pic>
      <p:pic>
        <p:nvPicPr>
          <p:cNvPr id="13" name="Graphic 12" descr="Document">
            <a:extLst>
              <a:ext uri="{FF2B5EF4-FFF2-40B4-BE49-F238E27FC236}">
                <a16:creationId xmlns:a16="http://schemas.microsoft.com/office/drawing/2014/main" id="{4E3770A4-F8FC-45E4-B2EF-F63C5692D04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34763" y="2493599"/>
            <a:ext cx="764087" cy="764087"/>
          </a:xfrm>
          <a:prstGeom prst="rect">
            <a:avLst/>
          </a:prstGeom>
        </p:spPr>
      </p:pic>
      <p:pic>
        <p:nvPicPr>
          <p:cNvPr id="15" name="Graphic 14" descr="Connections">
            <a:extLst>
              <a:ext uri="{FF2B5EF4-FFF2-40B4-BE49-F238E27FC236}">
                <a16:creationId xmlns:a16="http://schemas.microsoft.com/office/drawing/2014/main" id="{C02B4E10-1440-4313-826D-CF91A74B30A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437712" y="2468171"/>
            <a:ext cx="866382" cy="866382"/>
          </a:xfrm>
          <a:prstGeom prst="rect">
            <a:avLst/>
          </a:prstGeom>
        </p:spPr>
      </p:pic>
    </p:spTree>
    <p:extLst>
      <p:ext uri="{BB962C8B-B14F-4D97-AF65-F5344CB8AC3E}">
        <p14:creationId xmlns:p14="http://schemas.microsoft.com/office/powerpoint/2010/main" val="661727676"/>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9"/>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06CFDE-3523-458D-8D18-65BA0F1BE41D}"/>
              </a:ext>
            </a:extLst>
          </p:cNvPr>
          <p:cNvSpPr>
            <a:spLocks noGrp="1"/>
          </p:cNvSpPr>
          <p:nvPr>
            <p:ph type="sldNum" sz="quarter" idx="12"/>
          </p:nvPr>
        </p:nvSpPr>
        <p:spPr/>
        <p:txBody>
          <a:bodyPr/>
          <a:lstStyle/>
          <a:p>
            <a:fld id="{CED66112-F4BD-264E-8740-6022A9908B92}" type="slidenum">
              <a:rPr lang="en-US" smtClean="0"/>
              <a:pPr/>
              <a:t>17</a:t>
            </a:fld>
            <a:endParaRPr lang="en-US"/>
          </a:p>
        </p:txBody>
      </p:sp>
      <p:sp>
        <p:nvSpPr>
          <p:cNvPr id="3" name="Title 2">
            <a:extLst>
              <a:ext uri="{FF2B5EF4-FFF2-40B4-BE49-F238E27FC236}">
                <a16:creationId xmlns:a16="http://schemas.microsoft.com/office/drawing/2014/main" id="{E697DAE8-19FB-4C80-9F97-B8AA67E48D9D}"/>
              </a:ext>
            </a:extLst>
          </p:cNvPr>
          <p:cNvSpPr>
            <a:spLocks noGrp="1"/>
          </p:cNvSpPr>
          <p:nvPr>
            <p:ph type="title"/>
          </p:nvPr>
        </p:nvSpPr>
        <p:spPr/>
        <p:txBody>
          <a:bodyPr>
            <a:noAutofit/>
          </a:bodyPr>
          <a:lstStyle/>
          <a:p>
            <a:r>
              <a:rPr lang="en-US" b="1"/>
              <a:t>Canvassing Operation</a:t>
            </a:r>
          </a:p>
        </p:txBody>
      </p:sp>
      <p:sp>
        <p:nvSpPr>
          <p:cNvPr id="5" name="TextBox 4">
            <a:extLst>
              <a:ext uri="{FF2B5EF4-FFF2-40B4-BE49-F238E27FC236}">
                <a16:creationId xmlns:a16="http://schemas.microsoft.com/office/drawing/2014/main" id="{D7C1157C-9823-484D-AB37-75BB07E0F59B}"/>
              </a:ext>
            </a:extLst>
          </p:cNvPr>
          <p:cNvSpPr txBox="1"/>
          <p:nvPr/>
        </p:nvSpPr>
        <p:spPr>
          <a:xfrm>
            <a:off x="160221" y="1871044"/>
            <a:ext cx="8069379" cy="529375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solidFill>
                  <a:srgbClr val="205386"/>
                </a:solidFill>
                <a:latin typeface="Arial"/>
                <a:cs typeface="Arial"/>
              </a:rPr>
              <a:t>In a very targeted geographic area of each of the 15 target municipalities, canvassers will knock on every accessible door to inform residents of the requirement to renew their MassHealth.</a:t>
            </a:r>
          </a:p>
          <a:p>
            <a:pPr marL="342900" indent="-342900">
              <a:buFont typeface="Arial" panose="020B0604020202020204" pitchFamily="34" charset="0"/>
              <a:buChar char="•"/>
            </a:pPr>
            <a:endParaRPr lang="en-US" sz="2400" dirty="0">
              <a:solidFill>
                <a:srgbClr val="205386"/>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205386"/>
                </a:solidFill>
                <a:latin typeface="Arial"/>
                <a:cs typeface="Arial"/>
              </a:rPr>
              <a:t>Canvassers will be recruited from the target municipalities; many will be able to converse in priority languages.</a:t>
            </a:r>
          </a:p>
          <a:p>
            <a:pPr marL="342900" indent="-342900">
              <a:buFont typeface="Arial" panose="020B0604020202020204" pitchFamily="34" charset="0"/>
              <a:buChar char="•"/>
            </a:pPr>
            <a:endParaRPr lang="en-US" sz="2400" dirty="0">
              <a:solidFill>
                <a:srgbClr val="205386"/>
              </a:solidFill>
              <a:latin typeface="Arial"/>
              <a:cs typeface="Arial"/>
            </a:endParaRPr>
          </a:p>
          <a:p>
            <a:pPr marL="342900" indent="-342900">
              <a:buFont typeface="Arial" panose="020B0604020202020204" pitchFamily="34" charset="0"/>
              <a:buChar char="•"/>
            </a:pPr>
            <a:r>
              <a:rPr lang="en-US" sz="2400" dirty="0">
                <a:solidFill>
                  <a:srgbClr val="205386"/>
                </a:solidFill>
                <a:latin typeface="Arial"/>
                <a:cs typeface="Arial"/>
              </a:rPr>
              <a:t>Canvassers will have info for adults 65+</a:t>
            </a:r>
          </a:p>
          <a:p>
            <a:endParaRPr lang="en-US" sz="2000" dirty="0">
              <a:solidFill>
                <a:srgbClr val="205386"/>
              </a:solidFill>
              <a:latin typeface="Arial"/>
              <a:cs typeface="Arial"/>
            </a:endParaRPr>
          </a:p>
          <a:p>
            <a:endParaRPr lang="en-US" sz="2000" dirty="0">
              <a:solidFill>
                <a:srgbClr val="205386"/>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rgbClr val="205386"/>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rgbClr val="205386"/>
              </a:solidFill>
              <a:latin typeface="Arial" panose="020B0604020202020204" pitchFamily="34" charset="0"/>
              <a:cs typeface="Arial" panose="020B0604020202020204" pitchFamily="34" charset="0"/>
            </a:endParaRPr>
          </a:p>
          <a:p>
            <a:endParaRPr lang="en-US" dirty="0">
              <a:cs typeface="Calibri" panose="020F0502020204030204"/>
            </a:endParaRPr>
          </a:p>
        </p:txBody>
      </p:sp>
      <p:pic>
        <p:nvPicPr>
          <p:cNvPr id="6" name="Picture 5">
            <a:extLst>
              <a:ext uri="{FF2B5EF4-FFF2-40B4-BE49-F238E27FC236}">
                <a16:creationId xmlns:a16="http://schemas.microsoft.com/office/drawing/2014/main" id="{67CD4D2D-38C1-44F2-9170-DD06F9938EAD}"/>
              </a:ext>
            </a:extLst>
          </p:cNvPr>
          <p:cNvPicPr>
            <a:picLocks noChangeAspect="1"/>
          </p:cNvPicPr>
          <p:nvPr/>
        </p:nvPicPr>
        <p:blipFill>
          <a:blip r:embed="rId2"/>
          <a:stretch>
            <a:fillRect/>
          </a:stretch>
        </p:blipFill>
        <p:spPr>
          <a:xfrm>
            <a:off x="8421034" y="2045327"/>
            <a:ext cx="3659739" cy="2433337"/>
          </a:xfrm>
          <a:prstGeom prst="rect">
            <a:avLst/>
          </a:prstGeom>
          <a:ln>
            <a:solidFill>
              <a:schemeClr val="tx1"/>
            </a:solidFill>
          </a:ln>
        </p:spPr>
      </p:pic>
    </p:spTree>
    <p:extLst>
      <p:ext uri="{BB962C8B-B14F-4D97-AF65-F5344CB8AC3E}">
        <p14:creationId xmlns:p14="http://schemas.microsoft.com/office/powerpoint/2010/main" val="2699145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06CFDE-3523-458D-8D18-65BA0F1BE41D}"/>
              </a:ext>
            </a:extLst>
          </p:cNvPr>
          <p:cNvSpPr>
            <a:spLocks noGrp="1"/>
          </p:cNvSpPr>
          <p:nvPr>
            <p:ph type="sldNum" sz="quarter" idx="12"/>
          </p:nvPr>
        </p:nvSpPr>
        <p:spPr/>
        <p:txBody>
          <a:bodyPr/>
          <a:lstStyle/>
          <a:p>
            <a:fld id="{CED66112-F4BD-264E-8740-6022A9908B92}" type="slidenum">
              <a:rPr lang="en-US" smtClean="0"/>
              <a:pPr/>
              <a:t>18</a:t>
            </a:fld>
            <a:endParaRPr lang="en-US"/>
          </a:p>
        </p:txBody>
      </p:sp>
      <p:sp>
        <p:nvSpPr>
          <p:cNvPr id="3" name="Title 2">
            <a:extLst>
              <a:ext uri="{FF2B5EF4-FFF2-40B4-BE49-F238E27FC236}">
                <a16:creationId xmlns:a16="http://schemas.microsoft.com/office/drawing/2014/main" id="{E697DAE8-19FB-4C80-9F97-B8AA67E48D9D}"/>
              </a:ext>
            </a:extLst>
          </p:cNvPr>
          <p:cNvSpPr>
            <a:spLocks noGrp="1"/>
          </p:cNvSpPr>
          <p:nvPr>
            <p:ph type="title"/>
          </p:nvPr>
        </p:nvSpPr>
        <p:spPr/>
        <p:txBody>
          <a:bodyPr>
            <a:normAutofit fontScale="90000"/>
          </a:bodyPr>
          <a:lstStyle/>
          <a:p>
            <a:r>
              <a:rPr lang="en-US" b="1"/>
              <a:t>Ads: Focus on Community Media and Digital</a:t>
            </a:r>
          </a:p>
        </p:txBody>
      </p:sp>
      <p:sp>
        <p:nvSpPr>
          <p:cNvPr id="6" name="TextBox 5">
            <a:extLst>
              <a:ext uri="{FF2B5EF4-FFF2-40B4-BE49-F238E27FC236}">
                <a16:creationId xmlns:a16="http://schemas.microsoft.com/office/drawing/2014/main" id="{2AABFC9C-E319-4459-A211-C9FD7A2E7E5C}"/>
              </a:ext>
            </a:extLst>
          </p:cNvPr>
          <p:cNvSpPr txBox="1"/>
          <p:nvPr/>
        </p:nvSpPr>
        <p:spPr>
          <a:xfrm>
            <a:off x="102015" y="1062339"/>
            <a:ext cx="5532182" cy="4678204"/>
          </a:xfrm>
          <a:prstGeom prst="rect">
            <a:avLst/>
          </a:prstGeom>
          <a:noFill/>
        </p:spPr>
        <p:txBody>
          <a:bodyPr wrap="square" rtlCol="0">
            <a:spAutoFit/>
          </a:bodyPr>
          <a:lstStyle/>
          <a:p>
            <a:pPr lvl="1"/>
            <a:endParaRPr lang="en-US" dirty="0">
              <a:latin typeface="Arial" panose="020B0604020202020204" pitchFamily="34" charset="0"/>
              <a:cs typeface="Arial" panose="020B0604020202020204" pitchFamily="34" charset="0"/>
            </a:endParaRPr>
          </a:p>
          <a:p>
            <a:pPr marL="285750" indent="-285750">
              <a:spcAft>
                <a:spcPts val="1200"/>
              </a:spcAft>
              <a:buFont typeface="Wingdings" panose="05000000000000000000" pitchFamily="2" charset="2"/>
              <a:buChar char="Ø"/>
            </a:pPr>
            <a:r>
              <a:rPr lang="en-US" b="1" dirty="0">
                <a:solidFill>
                  <a:srgbClr val="205386"/>
                </a:solidFill>
                <a:latin typeface="Arial" panose="020B0604020202020204" pitchFamily="34" charset="0"/>
                <a:cs typeface="Arial" panose="020B0604020202020204" pitchFamily="34" charset="0"/>
              </a:rPr>
              <a:t>NEWSPAPERS </a:t>
            </a:r>
          </a:p>
          <a:p>
            <a:pPr marL="742950" lvl="1" indent="-285750">
              <a:buFont typeface="Arial" panose="020B0604020202020204" pitchFamily="34" charset="0"/>
              <a:buChar char="•"/>
            </a:pPr>
            <a:r>
              <a:rPr lang="en-US" dirty="0">
                <a:solidFill>
                  <a:srgbClr val="205386"/>
                </a:solidFill>
                <a:latin typeface="Arial" panose="020B0604020202020204" pitchFamily="34" charset="0"/>
                <a:cs typeface="Arial" panose="020B0604020202020204" pitchFamily="34" charset="0"/>
              </a:rPr>
              <a:t>English and multilingual/multicultural outlets</a:t>
            </a:r>
          </a:p>
          <a:p>
            <a:pPr marL="742950" lvl="1" indent="-285750">
              <a:buFont typeface="Arial" panose="020B0604020202020204" pitchFamily="34" charset="0"/>
              <a:buChar char="•"/>
            </a:pPr>
            <a:r>
              <a:rPr lang="en-US" dirty="0">
                <a:solidFill>
                  <a:srgbClr val="205386"/>
                </a:solidFill>
                <a:latin typeface="Arial" panose="020B0604020202020204" pitchFamily="34" charset="0"/>
                <a:cs typeface="Arial" panose="020B0604020202020204" pitchFamily="34" charset="0"/>
              </a:rPr>
              <a:t>Traditional print</a:t>
            </a:r>
          </a:p>
          <a:p>
            <a:pPr marL="742950" lvl="1" indent="-285750">
              <a:buFont typeface="Arial" panose="020B0604020202020204" pitchFamily="34" charset="0"/>
              <a:buChar char="•"/>
            </a:pPr>
            <a:r>
              <a:rPr lang="en-US" dirty="0">
                <a:solidFill>
                  <a:srgbClr val="205386"/>
                </a:solidFill>
                <a:latin typeface="Arial" panose="020B0604020202020204" pitchFamily="34" charset="0"/>
                <a:cs typeface="Arial" panose="020B0604020202020204" pitchFamily="34" charset="0"/>
              </a:rPr>
              <a:t>Print and online (ads will appear in both)</a:t>
            </a:r>
          </a:p>
          <a:p>
            <a:pPr marL="742950" lvl="1" indent="-285750">
              <a:buFont typeface="Arial" panose="020B0604020202020204" pitchFamily="34" charset="0"/>
              <a:buChar char="•"/>
            </a:pPr>
            <a:r>
              <a:rPr lang="en-US" dirty="0">
                <a:solidFill>
                  <a:srgbClr val="205386"/>
                </a:solidFill>
                <a:latin typeface="Arial" panose="020B0604020202020204" pitchFamily="34" charset="0"/>
                <a:cs typeface="Arial" panose="020B0604020202020204" pitchFamily="34" charset="0"/>
              </a:rPr>
              <a:t>Online </a:t>
            </a:r>
          </a:p>
          <a:p>
            <a:pPr lvl="1"/>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b="1" dirty="0">
                <a:latin typeface="Arial" panose="020B0604020202020204" pitchFamily="34" charset="0"/>
                <a:cs typeface="Arial" panose="020B0604020202020204" pitchFamily="34" charset="0"/>
              </a:rPr>
              <a:t> </a:t>
            </a:r>
            <a:r>
              <a:rPr lang="en-US" b="1" dirty="0">
                <a:solidFill>
                  <a:srgbClr val="205386"/>
                </a:solidFill>
                <a:latin typeface="Arial" panose="020B0604020202020204" pitchFamily="34" charset="0"/>
                <a:cs typeface="Arial" panose="020B0604020202020204" pitchFamily="34" charset="0"/>
              </a:rPr>
              <a:t>RADIO </a:t>
            </a:r>
          </a:p>
          <a:p>
            <a:pPr marL="742950" lvl="1" indent="-285750">
              <a:buFont typeface="Arial" panose="020B0604020202020204" pitchFamily="34" charset="0"/>
              <a:buChar char="•"/>
            </a:pPr>
            <a:r>
              <a:rPr lang="en-US" dirty="0">
                <a:solidFill>
                  <a:srgbClr val="205386"/>
                </a:solidFill>
                <a:latin typeface="Arial" panose="020B0604020202020204" pitchFamily="34" charset="0"/>
                <a:cs typeface="Arial" panose="020B0604020202020204" pitchFamily="34" charset="0"/>
              </a:rPr>
              <a:t>Multilingual shows – Spanish, Haitian Creole, Portuguese + English</a:t>
            </a:r>
          </a:p>
          <a:p>
            <a:pPr marL="742950" lvl="1" indent="-285750">
              <a:buFont typeface="Arial" panose="020B0604020202020204" pitchFamily="34" charset="0"/>
              <a:buChar char="•"/>
            </a:pPr>
            <a:r>
              <a:rPr lang="en-US" dirty="0">
                <a:solidFill>
                  <a:srgbClr val="205386"/>
                </a:solidFill>
                <a:latin typeface="Arial" panose="020B0604020202020204" pitchFamily="34" charset="0"/>
                <a:cs typeface="Arial" panose="020B0604020202020204" pitchFamily="34" charset="0"/>
              </a:rPr>
              <a:t>Radio stations</a:t>
            </a:r>
          </a:p>
          <a:p>
            <a:pPr marL="742950" lvl="1" indent="-285750">
              <a:buFont typeface="Arial" panose="020B0604020202020204" pitchFamily="34" charset="0"/>
              <a:buChar char="•"/>
            </a:pPr>
            <a:r>
              <a:rPr lang="en-US" dirty="0">
                <a:solidFill>
                  <a:srgbClr val="205386"/>
                </a:solidFill>
                <a:latin typeface="Arial" panose="020B0604020202020204" pitchFamily="34" charset="0"/>
                <a:cs typeface="Arial" panose="020B0604020202020204" pitchFamily="34" charset="0"/>
              </a:rPr>
              <a:t>Independent producers</a:t>
            </a:r>
          </a:p>
          <a:p>
            <a:pPr lvl="1"/>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b="1" dirty="0">
                <a:solidFill>
                  <a:srgbClr val="205386"/>
                </a:solidFill>
                <a:latin typeface="Arial" panose="020B0604020202020204" pitchFamily="34" charset="0"/>
                <a:cs typeface="Arial" panose="020B0604020202020204" pitchFamily="34" charset="0"/>
              </a:rPr>
              <a:t>DIGITAL</a:t>
            </a:r>
          </a:p>
          <a:p>
            <a:pPr marL="742950" lvl="1" indent="-285750">
              <a:buFont typeface="Arial" panose="020B0604020202020204" pitchFamily="34" charset="0"/>
              <a:buChar char="•"/>
            </a:pPr>
            <a:r>
              <a:rPr lang="en-US" dirty="0">
                <a:solidFill>
                  <a:srgbClr val="205386"/>
                </a:solidFill>
                <a:latin typeface="Arial" panose="020B0604020202020204" pitchFamily="34" charset="0"/>
                <a:cs typeface="Arial" panose="020B0604020202020204" pitchFamily="34" charset="0"/>
              </a:rPr>
              <a:t>Geotargeting</a:t>
            </a:r>
          </a:p>
          <a:p>
            <a:pPr marL="742950" lvl="1" indent="-285750">
              <a:buFont typeface="Arial" panose="020B0604020202020204" pitchFamily="34" charset="0"/>
              <a:buChar char="•"/>
            </a:pPr>
            <a:r>
              <a:rPr lang="en-US" dirty="0">
                <a:solidFill>
                  <a:srgbClr val="205386"/>
                </a:solidFill>
                <a:latin typeface="Arial" panose="020B0604020202020204" pitchFamily="34" charset="0"/>
                <a:cs typeface="Arial" panose="020B0604020202020204" pitchFamily="34" charset="0"/>
              </a:rPr>
              <a:t>Drives people to www.masshealthrenew.org</a:t>
            </a:r>
          </a:p>
        </p:txBody>
      </p:sp>
      <p:sp>
        <p:nvSpPr>
          <p:cNvPr id="5" name="TextBox 4">
            <a:extLst>
              <a:ext uri="{FF2B5EF4-FFF2-40B4-BE49-F238E27FC236}">
                <a16:creationId xmlns:a16="http://schemas.microsoft.com/office/drawing/2014/main" id="{72D33461-4940-427A-83A4-3A0D4D27BBD0}"/>
              </a:ext>
            </a:extLst>
          </p:cNvPr>
          <p:cNvSpPr txBox="1"/>
          <p:nvPr/>
        </p:nvSpPr>
        <p:spPr>
          <a:xfrm>
            <a:off x="5584121" y="1326232"/>
            <a:ext cx="5532183" cy="2308324"/>
          </a:xfrm>
          <a:prstGeom prst="rect">
            <a:avLst/>
          </a:prstGeom>
          <a:noFill/>
        </p:spPr>
        <p:txBody>
          <a:bodyPr wrap="square" rtlCol="0">
            <a:spAutoFit/>
          </a:bodyPr>
          <a:lstStyle/>
          <a:p>
            <a:pPr marL="285750" lvl="0" indent="-285750">
              <a:buFont typeface="Wingdings" panose="05000000000000000000" pitchFamily="2" charset="2"/>
              <a:buChar char="Ø"/>
            </a:pPr>
            <a:r>
              <a:rPr lang="en-US" b="1">
                <a:solidFill>
                  <a:srgbClr val="205386"/>
                </a:solidFill>
                <a:latin typeface="Arial" panose="020B0604020202020204" pitchFamily="34" charset="0"/>
                <a:cs typeface="Arial" panose="020B0604020202020204" pitchFamily="34" charset="0"/>
              </a:rPr>
              <a:t>TV – Commercial </a:t>
            </a:r>
          </a:p>
          <a:p>
            <a:pPr marL="742950" lvl="1" indent="-285750">
              <a:buFont typeface="Arial" panose="020B0604020202020204" pitchFamily="34" charset="0"/>
              <a:buChar char="•"/>
            </a:pPr>
            <a:r>
              <a:rPr lang="en-US">
                <a:solidFill>
                  <a:srgbClr val="205386"/>
                </a:solidFill>
                <a:latin typeface="Arial" panose="020B0604020202020204" pitchFamily="34" charset="0"/>
                <a:cs typeface="Arial" panose="020B0604020202020204" pitchFamily="34" charset="0"/>
              </a:rPr>
              <a:t>Univision - Spanish</a:t>
            </a:r>
          </a:p>
          <a:p>
            <a:pPr marL="742950" lvl="1" indent="-285750">
              <a:buFont typeface="Arial" panose="020B0604020202020204" pitchFamily="34" charset="0"/>
              <a:buChar char="•"/>
            </a:pPr>
            <a:r>
              <a:rPr lang="en-US">
                <a:solidFill>
                  <a:srgbClr val="205386"/>
                </a:solidFill>
                <a:latin typeface="Arial" panose="020B0604020202020204" pitchFamily="34" charset="0"/>
                <a:cs typeface="Arial" panose="020B0604020202020204" pitchFamily="34" charset="0"/>
              </a:rPr>
              <a:t>Telemundo - Spanish</a:t>
            </a:r>
          </a:p>
          <a:p>
            <a:pPr marL="742950" lvl="1" indent="-285750">
              <a:buFont typeface="Arial" panose="020B0604020202020204" pitchFamily="34" charset="0"/>
              <a:buChar char="•"/>
            </a:pPr>
            <a:r>
              <a:rPr lang="en-US">
                <a:solidFill>
                  <a:srgbClr val="205386"/>
                </a:solidFill>
                <a:latin typeface="Arial" panose="020B0604020202020204" pitchFamily="34" charset="0"/>
                <a:cs typeface="Arial" panose="020B0604020202020204" pitchFamily="34" charset="0"/>
              </a:rPr>
              <a:t>Globo* - Portuguese</a:t>
            </a:r>
          </a:p>
          <a:p>
            <a:pPr marL="742950" lvl="1"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Ø"/>
            </a:pPr>
            <a:r>
              <a:rPr lang="en-US" b="1">
                <a:solidFill>
                  <a:srgbClr val="205386"/>
                </a:solidFill>
                <a:latin typeface="Arial" panose="020B0604020202020204" pitchFamily="34" charset="0"/>
                <a:cs typeface="Arial" panose="020B0604020202020204" pitchFamily="34" charset="0"/>
              </a:rPr>
              <a:t>TV - Local Access</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 </a:t>
            </a:r>
            <a:r>
              <a:rPr lang="en-US">
                <a:solidFill>
                  <a:srgbClr val="205386"/>
                </a:solidFill>
                <a:latin typeface="Arial" panose="020B0604020202020204" pitchFamily="34" charset="0"/>
                <a:cs typeface="Arial" panose="020B0604020202020204" pitchFamily="34" charset="0"/>
              </a:rPr>
              <a:t>All 15 communities</a:t>
            </a:r>
          </a:p>
          <a:p>
            <a:endParaRPr lang="en-US"/>
          </a:p>
        </p:txBody>
      </p:sp>
      <p:pic>
        <p:nvPicPr>
          <p:cNvPr id="7" name="Picture 6">
            <a:extLst>
              <a:ext uri="{FF2B5EF4-FFF2-40B4-BE49-F238E27FC236}">
                <a16:creationId xmlns:a16="http://schemas.microsoft.com/office/drawing/2014/main" id="{0F90A983-DA2E-475A-8327-814699B31C71}"/>
              </a:ext>
            </a:extLst>
          </p:cNvPr>
          <p:cNvPicPr>
            <a:picLocks noChangeAspect="1"/>
          </p:cNvPicPr>
          <p:nvPr/>
        </p:nvPicPr>
        <p:blipFill>
          <a:blip r:embed="rId2"/>
          <a:stretch>
            <a:fillRect/>
          </a:stretch>
        </p:blipFill>
        <p:spPr>
          <a:xfrm>
            <a:off x="6021659" y="3512595"/>
            <a:ext cx="3754244" cy="2512060"/>
          </a:xfrm>
          <a:prstGeom prst="rect">
            <a:avLst/>
          </a:prstGeom>
          <a:ln>
            <a:solidFill>
              <a:schemeClr val="tx1"/>
            </a:solidFill>
          </a:ln>
        </p:spPr>
      </p:pic>
    </p:spTree>
    <p:extLst>
      <p:ext uri="{BB962C8B-B14F-4D97-AF65-F5344CB8AC3E}">
        <p14:creationId xmlns:p14="http://schemas.microsoft.com/office/powerpoint/2010/main" val="342054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3F8265-190F-48A4-BD7D-45860A54A336}"/>
              </a:ext>
            </a:extLst>
          </p:cNvPr>
          <p:cNvSpPr>
            <a:spLocks noGrp="1"/>
          </p:cNvSpPr>
          <p:nvPr>
            <p:ph type="sldNum" sz="quarter" idx="12"/>
          </p:nvPr>
        </p:nvSpPr>
        <p:spPr/>
        <p:txBody>
          <a:bodyPr/>
          <a:lstStyle/>
          <a:p>
            <a:fld id="{CED66112-F4BD-264E-8740-6022A9908B92}" type="slidenum">
              <a:rPr lang="en-US" smtClean="0"/>
              <a:pPr/>
              <a:t>19</a:t>
            </a:fld>
            <a:endParaRPr lang="en-US"/>
          </a:p>
        </p:txBody>
      </p:sp>
      <p:sp>
        <p:nvSpPr>
          <p:cNvPr id="5" name="Slide Number Placeholder 1">
            <a:extLst>
              <a:ext uri="{FF2B5EF4-FFF2-40B4-BE49-F238E27FC236}">
                <a16:creationId xmlns:a16="http://schemas.microsoft.com/office/drawing/2014/main" id="{1AA150C5-3979-43FE-9206-68725B20496B}"/>
              </a:ext>
            </a:extLst>
          </p:cNvPr>
          <p:cNvSpPr txBox="1">
            <a:spLocks/>
          </p:cNvSpPr>
          <p:nvPr/>
        </p:nvSpPr>
        <p:spPr>
          <a:xfrm>
            <a:off x="11116303" y="6356350"/>
            <a:ext cx="618497"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D66112-F4BD-264E-8740-6022A9908B92}" type="slidenum">
              <a:rPr lang="en-US" smtClean="0"/>
              <a:pPr/>
              <a:t>19</a:t>
            </a:fld>
            <a:endParaRPr lang="en-US"/>
          </a:p>
        </p:txBody>
      </p:sp>
      <p:sp>
        <p:nvSpPr>
          <p:cNvPr id="6" name="Title 2">
            <a:extLst>
              <a:ext uri="{FF2B5EF4-FFF2-40B4-BE49-F238E27FC236}">
                <a16:creationId xmlns:a16="http://schemas.microsoft.com/office/drawing/2014/main" id="{1B247550-BF5B-4C6B-923F-0ECA1DE72140}"/>
              </a:ext>
            </a:extLst>
          </p:cNvPr>
          <p:cNvSpPr txBox="1">
            <a:spLocks/>
          </p:cNvSpPr>
          <p:nvPr/>
        </p:nvSpPr>
        <p:spPr>
          <a:xfrm>
            <a:off x="278065" y="312846"/>
            <a:ext cx="10729912" cy="62519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000" b="0" i="0" kern="1200">
                <a:solidFill>
                  <a:srgbClr val="215386"/>
                </a:solidFill>
                <a:latin typeface="Arial" panose="020B0604020202020204" pitchFamily="34" charset="0"/>
                <a:ea typeface="+mj-ea"/>
                <a:cs typeface="Arial" panose="020B0604020202020204" pitchFamily="34" charset="0"/>
              </a:defRPr>
            </a:lvl1pPr>
          </a:lstStyle>
          <a:p>
            <a:r>
              <a:rPr lang="en-US" b="1"/>
              <a:t>Campaign Timeline: Renewals Start in April</a:t>
            </a:r>
          </a:p>
        </p:txBody>
      </p:sp>
      <p:cxnSp>
        <p:nvCxnSpPr>
          <p:cNvPr id="8" name="Straight Arrow Connector 7">
            <a:extLst>
              <a:ext uri="{FF2B5EF4-FFF2-40B4-BE49-F238E27FC236}">
                <a16:creationId xmlns:a16="http://schemas.microsoft.com/office/drawing/2014/main" id="{678AE474-E223-4227-AFD4-1E87607FF23F}"/>
              </a:ext>
            </a:extLst>
          </p:cNvPr>
          <p:cNvCxnSpPr>
            <a:cxnSpLocks/>
          </p:cNvCxnSpPr>
          <p:nvPr/>
        </p:nvCxnSpPr>
        <p:spPr>
          <a:xfrm>
            <a:off x="1409526" y="3182867"/>
            <a:ext cx="9361394"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6CAE41F-953D-4A53-9C38-BE84808CC6AF}"/>
              </a:ext>
            </a:extLst>
          </p:cNvPr>
          <p:cNvCxnSpPr>
            <a:cxnSpLocks/>
          </p:cNvCxnSpPr>
          <p:nvPr/>
        </p:nvCxnSpPr>
        <p:spPr>
          <a:xfrm>
            <a:off x="1388048" y="5778109"/>
            <a:ext cx="9369540" cy="0"/>
          </a:xfrm>
          <a:prstGeom prst="straightConnector1">
            <a:avLst/>
          </a:prstGeom>
          <a:ln w="57150">
            <a:solidFill>
              <a:srgbClr val="EB2327"/>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2E6584A-8570-45F3-8FE6-304BDC3351BA}"/>
              </a:ext>
            </a:extLst>
          </p:cNvPr>
          <p:cNvSpPr txBox="1"/>
          <p:nvPr/>
        </p:nvSpPr>
        <p:spPr>
          <a:xfrm>
            <a:off x="9658612" y="5005238"/>
            <a:ext cx="1680575" cy="307777"/>
          </a:xfrm>
          <a:prstGeom prst="rect">
            <a:avLst/>
          </a:prstGeom>
          <a:noFill/>
        </p:spPr>
        <p:txBody>
          <a:bodyPr wrap="square" rtlCol="0">
            <a:spAutoFit/>
          </a:bodyPr>
          <a:lstStyle/>
          <a:p>
            <a:r>
              <a:rPr lang="en-US" sz="1400" b="1">
                <a:solidFill>
                  <a:schemeClr val="tx2">
                    <a:lumMod val="60000"/>
                    <a:lumOff val="40000"/>
                  </a:schemeClr>
                </a:solidFill>
                <a:latin typeface="Arial" panose="020B0604020202020204" pitchFamily="34" charset="0"/>
                <a:cs typeface="Arial" panose="020B0604020202020204" pitchFamily="34" charset="0"/>
              </a:rPr>
              <a:t>CANVASSING</a:t>
            </a:r>
          </a:p>
        </p:txBody>
      </p:sp>
      <p:sp>
        <p:nvSpPr>
          <p:cNvPr id="11" name="TextBox 10">
            <a:extLst>
              <a:ext uri="{FF2B5EF4-FFF2-40B4-BE49-F238E27FC236}">
                <a16:creationId xmlns:a16="http://schemas.microsoft.com/office/drawing/2014/main" id="{522F0306-344E-4A5A-9575-CD623D6931C0}"/>
              </a:ext>
            </a:extLst>
          </p:cNvPr>
          <p:cNvSpPr txBox="1"/>
          <p:nvPr/>
        </p:nvSpPr>
        <p:spPr>
          <a:xfrm>
            <a:off x="9861538" y="2410622"/>
            <a:ext cx="1111202" cy="307777"/>
          </a:xfrm>
          <a:prstGeom prst="rect">
            <a:avLst/>
          </a:prstGeom>
          <a:noFill/>
        </p:spPr>
        <p:txBody>
          <a:bodyPr wrap="none" rtlCol="0">
            <a:spAutoFit/>
          </a:bodyPr>
          <a:lstStyle/>
          <a:p>
            <a:r>
              <a:rPr lang="en-US" sz="1400" b="1">
                <a:solidFill>
                  <a:schemeClr val="tx2">
                    <a:lumMod val="60000"/>
                    <a:lumOff val="40000"/>
                  </a:schemeClr>
                </a:solidFill>
                <a:latin typeface="Arial" panose="020B0604020202020204" pitchFamily="34" charset="0"/>
                <a:cs typeface="Arial" panose="020B0604020202020204" pitchFamily="34" charset="0"/>
              </a:rPr>
              <a:t>CBO/FBOs</a:t>
            </a:r>
          </a:p>
        </p:txBody>
      </p:sp>
      <p:cxnSp>
        <p:nvCxnSpPr>
          <p:cNvPr id="12" name="Straight Connector 11">
            <a:extLst>
              <a:ext uri="{FF2B5EF4-FFF2-40B4-BE49-F238E27FC236}">
                <a16:creationId xmlns:a16="http://schemas.microsoft.com/office/drawing/2014/main" id="{65B2CC1C-ABE1-4277-A718-0E5D9503EC8C}"/>
              </a:ext>
            </a:extLst>
          </p:cNvPr>
          <p:cNvCxnSpPr>
            <a:cxnSpLocks/>
          </p:cNvCxnSpPr>
          <p:nvPr/>
        </p:nvCxnSpPr>
        <p:spPr>
          <a:xfrm>
            <a:off x="1850485" y="5778109"/>
            <a:ext cx="1941442" cy="0"/>
          </a:xfrm>
          <a:prstGeom prst="line">
            <a:avLst/>
          </a:prstGeom>
          <a:ln w="76200">
            <a:solidFill>
              <a:srgbClr val="40AD4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2B3D5D-14AA-45AE-A19E-C98FBD09C5F4}"/>
              </a:ext>
            </a:extLst>
          </p:cNvPr>
          <p:cNvCxnSpPr>
            <a:cxnSpLocks/>
          </p:cNvCxnSpPr>
          <p:nvPr/>
        </p:nvCxnSpPr>
        <p:spPr>
          <a:xfrm>
            <a:off x="3759123" y="5778109"/>
            <a:ext cx="1709803" cy="0"/>
          </a:xfrm>
          <a:prstGeom prst="line">
            <a:avLst/>
          </a:prstGeom>
          <a:ln w="76200">
            <a:solidFill>
              <a:srgbClr val="40AD4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BC72AE-CD07-46C5-9A8B-F969BA3D6C1B}"/>
              </a:ext>
            </a:extLst>
          </p:cNvPr>
          <p:cNvCxnSpPr>
            <a:cxnSpLocks/>
          </p:cNvCxnSpPr>
          <p:nvPr/>
        </p:nvCxnSpPr>
        <p:spPr>
          <a:xfrm flipV="1">
            <a:off x="1455009" y="3173942"/>
            <a:ext cx="3159015" cy="2873"/>
          </a:xfrm>
          <a:prstGeom prst="line">
            <a:avLst/>
          </a:prstGeom>
          <a:ln w="76200">
            <a:solidFill>
              <a:srgbClr val="40AD4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F840CA-E9E0-4E98-9CA4-804870986E0D}"/>
              </a:ext>
            </a:extLst>
          </p:cNvPr>
          <p:cNvCxnSpPr>
            <a:cxnSpLocks/>
          </p:cNvCxnSpPr>
          <p:nvPr/>
        </p:nvCxnSpPr>
        <p:spPr>
          <a:xfrm>
            <a:off x="5440453" y="3174002"/>
            <a:ext cx="3855664" cy="2"/>
          </a:xfrm>
          <a:prstGeom prst="line">
            <a:avLst/>
          </a:prstGeom>
          <a:ln w="76200">
            <a:solidFill>
              <a:srgbClr val="40AD49"/>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FC977A3-330A-4BF3-ACEE-03CAB4747389}"/>
              </a:ext>
            </a:extLst>
          </p:cNvPr>
          <p:cNvCxnSpPr/>
          <p:nvPr/>
        </p:nvCxnSpPr>
        <p:spPr>
          <a:xfrm flipV="1">
            <a:off x="3212446" y="5419030"/>
            <a:ext cx="0" cy="319414"/>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41FDCF-16A3-46CF-8098-38D6796790A0}"/>
              </a:ext>
            </a:extLst>
          </p:cNvPr>
          <p:cNvSpPr txBox="1"/>
          <p:nvPr/>
        </p:nvSpPr>
        <p:spPr>
          <a:xfrm>
            <a:off x="2229333" y="5055517"/>
            <a:ext cx="1680575" cy="523220"/>
          </a:xfrm>
          <a:prstGeom prst="rect">
            <a:avLst/>
          </a:prstGeom>
          <a:noFill/>
        </p:spPr>
        <p:txBody>
          <a:bodyPr wrap="square" rtlCol="0">
            <a:spAutoFit/>
          </a:bodyPr>
          <a:lstStyle/>
          <a:p>
            <a:r>
              <a:rPr lang="en-US" sz="1400"/>
              <a:t>April 1 – July 31 Canvassing</a:t>
            </a:r>
          </a:p>
        </p:txBody>
      </p:sp>
      <p:sp>
        <p:nvSpPr>
          <p:cNvPr id="18" name="TextBox 17">
            <a:extLst>
              <a:ext uri="{FF2B5EF4-FFF2-40B4-BE49-F238E27FC236}">
                <a16:creationId xmlns:a16="http://schemas.microsoft.com/office/drawing/2014/main" id="{DEB998DE-1130-4EB5-9F20-A929E5178417}"/>
              </a:ext>
            </a:extLst>
          </p:cNvPr>
          <p:cNvSpPr txBox="1"/>
          <p:nvPr/>
        </p:nvSpPr>
        <p:spPr>
          <a:xfrm>
            <a:off x="2229333" y="2333890"/>
            <a:ext cx="2530254" cy="738664"/>
          </a:xfrm>
          <a:prstGeom prst="rect">
            <a:avLst/>
          </a:prstGeom>
          <a:noFill/>
        </p:spPr>
        <p:txBody>
          <a:bodyPr wrap="square" rtlCol="0">
            <a:spAutoFit/>
          </a:bodyPr>
          <a:lstStyle/>
          <a:p>
            <a:r>
              <a:rPr lang="en-US" sz="1400"/>
              <a:t>March—June</a:t>
            </a:r>
          </a:p>
          <a:p>
            <a:r>
              <a:rPr lang="en-US" sz="1400"/>
              <a:t>First Round Grants (~30-40 CBOs) + Activities</a:t>
            </a:r>
          </a:p>
        </p:txBody>
      </p:sp>
      <p:sp>
        <p:nvSpPr>
          <p:cNvPr id="19" name="TextBox 18">
            <a:extLst>
              <a:ext uri="{FF2B5EF4-FFF2-40B4-BE49-F238E27FC236}">
                <a16:creationId xmlns:a16="http://schemas.microsoft.com/office/drawing/2014/main" id="{34C47EEF-4C79-4815-A276-597671335736}"/>
              </a:ext>
            </a:extLst>
          </p:cNvPr>
          <p:cNvSpPr txBox="1"/>
          <p:nvPr/>
        </p:nvSpPr>
        <p:spPr>
          <a:xfrm>
            <a:off x="5801201" y="2349483"/>
            <a:ext cx="2645809" cy="738664"/>
          </a:xfrm>
          <a:prstGeom prst="rect">
            <a:avLst/>
          </a:prstGeom>
          <a:noFill/>
        </p:spPr>
        <p:txBody>
          <a:bodyPr wrap="square" rtlCol="0">
            <a:spAutoFit/>
          </a:bodyPr>
          <a:lstStyle/>
          <a:p>
            <a:r>
              <a:rPr lang="en-US" sz="1400"/>
              <a:t>August – November</a:t>
            </a:r>
          </a:p>
          <a:p>
            <a:r>
              <a:rPr lang="en-US" sz="1400"/>
              <a:t>Second Round Grants (~20 CBOs) + Activities</a:t>
            </a:r>
          </a:p>
        </p:txBody>
      </p:sp>
      <p:cxnSp>
        <p:nvCxnSpPr>
          <p:cNvPr id="20" name="Straight Connector 19">
            <a:extLst>
              <a:ext uri="{FF2B5EF4-FFF2-40B4-BE49-F238E27FC236}">
                <a16:creationId xmlns:a16="http://schemas.microsoft.com/office/drawing/2014/main" id="{FEAA379B-FF68-4CB4-923F-2223CA91BCC2}"/>
              </a:ext>
            </a:extLst>
          </p:cNvPr>
          <p:cNvCxnSpPr>
            <a:cxnSpLocks/>
          </p:cNvCxnSpPr>
          <p:nvPr/>
        </p:nvCxnSpPr>
        <p:spPr>
          <a:xfrm>
            <a:off x="4614024" y="3176815"/>
            <a:ext cx="826429" cy="1"/>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4B436FF-7080-4BB3-BDD2-EB46A61E8E15}"/>
              </a:ext>
            </a:extLst>
          </p:cNvPr>
          <p:cNvSpPr txBox="1"/>
          <p:nvPr/>
        </p:nvSpPr>
        <p:spPr>
          <a:xfrm>
            <a:off x="4593852" y="2635414"/>
            <a:ext cx="1038961" cy="261610"/>
          </a:xfrm>
          <a:prstGeom prst="rect">
            <a:avLst/>
          </a:prstGeom>
          <a:noFill/>
        </p:spPr>
        <p:txBody>
          <a:bodyPr wrap="square" rtlCol="0">
            <a:spAutoFit/>
          </a:bodyPr>
          <a:lstStyle/>
          <a:p>
            <a:r>
              <a:rPr lang="en-US" sz="1100"/>
              <a:t>July Break</a:t>
            </a:r>
          </a:p>
        </p:txBody>
      </p:sp>
      <p:sp>
        <p:nvSpPr>
          <p:cNvPr id="22" name="Rectangle 21">
            <a:extLst>
              <a:ext uri="{FF2B5EF4-FFF2-40B4-BE49-F238E27FC236}">
                <a16:creationId xmlns:a16="http://schemas.microsoft.com/office/drawing/2014/main" id="{837F8447-3E3A-44BE-9C91-95AEC05201BE}"/>
              </a:ext>
            </a:extLst>
          </p:cNvPr>
          <p:cNvSpPr/>
          <p:nvPr/>
        </p:nvSpPr>
        <p:spPr>
          <a:xfrm>
            <a:off x="910133" y="2331355"/>
            <a:ext cx="10101088" cy="12033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2F518CC3-9BEF-4B39-87D8-7900CDB1BB30}"/>
              </a:ext>
            </a:extLst>
          </p:cNvPr>
          <p:cNvCxnSpPr>
            <a:cxnSpLocks/>
          </p:cNvCxnSpPr>
          <p:nvPr/>
        </p:nvCxnSpPr>
        <p:spPr>
          <a:xfrm flipV="1">
            <a:off x="3756772" y="2895631"/>
            <a:ext cx="0" cy="259108"/>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C5D612B-52D2-4636-A14E-57FC481B4BFB}"/>
              </a:ext>
            </a:extLst>
          </p:cNvPr>
          <p:cNvCxnSpPr>
            <a:cxnSpLocks/>
          </p:cNvCxnSpPr>
          <p:nvPr/>
        </p:nvCxnSpPr>
        <p:spPr>
          <a:xfrm flipV="1">
            <a:off x="7041081" y="2865478"/>
            <a:ext cx="0" cy="289261"/>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59C3D18-05E4-48A3-9BC5-E529A3E17563}"/>
              </a:ext>
            </a:extLst>
          </p:cNvPr>
          <p:cNvCxnSpPr>
            <a:cxnSpLocks/>
          </p:cNvCxnSpPr>
          <p:nvPr/>
        </p:nvCxnSpPr>
        <p:spPr>
          <a:xfrm flipH="1" flipV="1">
            <a:off x="4993343" y="2918469"/>
            <a:ext cx="9959" cy="26356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DF1E0C8-A4FE-4747-8C24-D8EC6E3B41BB}"/>
              </a:ext>
            </a:extLst>
          </p:cNvPr>
          <p:cNvSpPr/>
          <p:nvPr/>
        </p:nvSpPr>
        <p:spPr>
          <a:xfrm>
            <a:off x="917817" y="4907957"/>
            <a:ext cx="10101088" cy="12033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25C036F2-7D8D-4595-BDCD-66DB404A6487}"/>
              </a:ext>
            </a:extLst>
          </p:cNvPr>
          <p:cNvCxnSpPr>
            <a:cxnSpLocks/>
          </p:cNvCxnSpPr>
          <p:nvPr/>
        </p:nvCxnSpPr>
        <p:spPr>
          <a:xfrm>
            <a:off x="1411230" y="4492069"/>
            <a:ext cx="9369540" cy="0"/>
          </a:xfrm>
          <a:prstGeom prst="straightConnector1">
            <a:avLst/>
          </a:prstGeom>
          <a:ln w="57150">
            <a:solidFill>
              <a:srgbClr val="F6A419"/>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D6A381F-371B-432B-AA75-E9FA4324D65A}"/>
              </a:ext>
            </a:extLst>
          </p:cNvPr>
          <p:cNvSpPr/>
          <p:nvPr/>
        </p:nvSpPr>
        <p:spPr>
          <a:xfrm>
            <a:off x="923890" y="3603743"/>
            <a:ext cx="10101088" cy="12033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71F9A77-7BE5-43BE-984D-481A63604CA6}"/>
              </a:ext>
            </a:extLst>
          </p:cNvPr>
          <p:cNvSpPr txBox="1"/>
          <p:nvPr/>
        </p:nvSpPr>
        <p:spPr>
          <a:xfrm>
            <a:off x="10261627" y="3662101"/>
            <a:ext cx="763351" cy="307777"/>
          </a:xfrm>
          <a:prstGeom prst="rect">
            <a:avLst/>
          </a:prstGeom>
          <a:noFill/>
        </p:spPr>
        <p:txBody>
          <a:bodyPr wrap="none" rtlCol="0">
            <a:spAutoFit/>
          </a:bodyPr>
          <a:lstStyle/>
          <a:p>
            <a:r>
              <a:rPr lang="en-US" sz="1400" b="1">
                <a:solidFill>
                  <a:schemeClr val="tx2">
                    <a:lumMod val="60000"/>
                    <a:lumOff val="40000"/>
                  </a:schemeClr>
                </a:solidFill>
                <a:latin typeface="Arial" panose="020B0604020202020204" pitchFamily="34" charset="0"/>
                <a:cs typeface="Arial" panose="020B0604020202020204" pitchFamily="34" charset="0"/>
              </a:rPr>
              <a:t>MEDIA</a:t>
            </a:r>
          </a:p>
        </p:txBody>
      </p:sp>
      <p:cxnSp>
        <p:nvCxnSpPr>
          <p:cNvPr id="30" name="Straight Connector 29">
            <a:extLst>
              <a:ext uri="{FF2B5EF4-FFF2-40B4-BE49-F238E27FC236}">
                <a16:creationId xmlns:a16="http://schemas.microsoft.com/office/drawing/2014/main" id="{4F7826E0-DB8E-4DFF-A7B6-857E517626AB}"/>
              </a:ext>
            </a:extLst>
          </p:cNvPr>
          <p:cNvCxnSpPr>
            <a:cxnSpLocks/>
          </p:cNvCxnSpPr>
          <p:nvPr/>
        </p:nvCxnSpPr>
        <p:spPr>
          <a:xfrm>
            <a:off x="1710867" y="4505001"/>
            <a:ext cx="3003158" cy="0"/>
          </a:xfrm>
          <a:prstGeom prst="line">
            <a:avLst/>
          </a:prstGeom>
          <a:ln w="76200">
            <a:solidFill>
              <a:srgbClr val="40AD4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85C9E5-6E83-4620-ADB4-DA70439FBA4F}"/>
              </a:ext>
            </a:extLst>
          </p:cNvPr>
          <p:cNvCxnSpPr>
            <a:cxnSpLocks/>
          </p:cNvCxnSpPr>
          <p:nvPr/>
        </p:nvCxnSpPr>
        <p:spPr>
          <a:xfrm flipV="1">
            <a:off x="4390176" y="4505001"/>
            <a:ext cx="2078001" cy="3496"/>
          </a:xfrm>
          <a:prstGeom prst="line">
            <a:avLst/>
          </a:prstGeom>
          <a:ln w="76200">
            <a:solidFill>
              <a:srgbClr val="40AD49"/>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CCBA718-A497-4130-B537-82704DE2CB25}"/>
              </a:ext>
            </a:extLst>
          </p:cNvPr>
          <p:cNvCxnSpPr/>
          <p:nvPr/>
        </p:nvCxnSpPr>
        <p:spPr>
          <a:xfrm flipV="1">
            <a:off x="2321001" y="4172655"/>
            <a:ext cx="0" cy="319414"/>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7FBBC1E-F87A-4FC3-BA35-6274FF0B565D}"/>
              </a:ext>
            </a:extLst>
          </p:cNvPr>
          <p:cNvCxnSpPr/>
          <p:nvPr/>
        </p:nvCxnSpPr>
        <p:spPr>
          <a:xfrm flipV="1">
            <a:off x="4187003" y="4134527"/>
            <a:ext cx="0" cy="319414"/>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049E024-36CA-4679-A112-E69C511AE0C2}"/>
              </a:ext>
            </a:extLst>
          </p:cNvPr>
          <p:cNvSpPr txBox="1"/>
          <p:nvPr/>
        </p:nvSpPr>
        <p:spPr>
          <a:xfrm>
            <a:off x="2113576" y="3641283"/>
            <a:ext cx="2761768" cy="523220"/>
          </a:xfrm>
          <a:prstGeom prst="rect">
            <a:avLst/>
          </a:prstGeom>
          <a:noFill/>
        </p:spPr>
        <p:txBody>
          <a:bodyPr wrap="square" rtlCol="0">
            <a:spAutoFit/>
          </a:bodyPr>
          <a:lstStyle/>
          <a:p>
            <a:r>
              <a:rPr lang="en-US" sz="1400"/>
              <a:t>Mid-March—August</a:t>
            </a:r>
          </a:p>
          <a:p>
            <a:r>
              <a:rPr lang="en-US" sz="1400"/>
              <a:t>Print, Radio, TV, Digital Media Buys</a:t>
            </a:r>
          </a:p>
        </p:txBody>
      </p:sp>
      <p:graphicFrame>
        <p:nvGraphicFramePr>
          <p:cNvPr id="36" name="Diagram 35">
            <a:extLst>
              <a:ext uri="{FF2B5EF4-FFF2-40B4-BE49-F238E27FC236}">
                <a16:creationId xmlns:a16="http://schemas.microsoft.com/office/drawing/2014/main" id="{D0D20C04-8F9F-4696-B517-DE9FA54363CA}"/>
              </a:ext>
            </a:extLst>
          </p:cNvPr>
          <p:cNvGraphicFramePr/>
          <p:nvPr/>
        </p:nvGraphicFramePr>
        <p:xfrm>
          <a:off x="1009815" y="-798265"/>
          <a:ext cx="9962925" cy="5108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9942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11069e60d0_2_117"/>
          <p:cNvSpPr txBox="1">
            <a:spLocks noGrp="1"/>
          </p:cNvSpPr>
          <p:nvPr>
            <p:ph type="sldNum" idx="12"/>
          </p:nvPr>
        </p:nvSpPr>
        <p:spPr>
          <a:xfrm>
            <a:off x="11116303" y="6356350"/>
            <a:ext cx="61849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Arial"/>
              <a:buNone/>
            </a:pPr>
            <a:fld id="{00000000-1234-1234-1234-123412341234}" type="slidenum">
              <a:rPr lang="en-US" sz="1200" b="0" i="0" u="none" strike="noStrike" cap="none">
                <a:solidFill>
                  <a:srgbClr val="FFFFFF"/>
                </a:solidFill>
                <a:latin typeface="Arial"/>
                <a:ea typeface="Arial"/>
                <a:cs typeface="Arial"/>
                <a:sym typeface="Arial"/>
              </a:rPr>
              <a:t>2</a:t>
            </a:fld>
            <a:endParaRPr sz="1200" b="0" i="0" u="none" strike="noStrike" cap="none">
              <a:solidFill>
                <a:srgbClr val="FFFFFF"/>
              </a:solidFill>
              <a:latin typeface="Arial"/>
              <a:ea typeface="Arial"/>
              <a:cs typeface="Arial"/>
              <a:sym typeface="Arial"/>
            </a:endParaRPr>
          </a:p>
        </p:txBody>
      </p:sp>
      <p:sp>
        <p:nvSpPr>
          <p:cNvPr id="235" name="Google Shape;235;g111069e60d0_2_117"/>
          <p:cNvSpPr txBox="1">
            <a:spLocks noGrp="1"/>
          </p:cNvSpPr>
          <p:nvPr>
            <p:ph type="title"/>
          </p:nvPr>
        </p:nvSpPr>
        <p:spPr>
          <a:xfrm>
            <a:off x="344488" y="363820"/>
            <a:ext cx="10729912" cy="62519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15386"/>
              </a:buClr>
              <a:buSzPct val="100000"/>
              <a:buFont typeface="Arial"/>
              <a:buNone/>
            </a:pPr>
            <a:r>
              <a:rPr lang="en-US" b="1"/>
              <a:t>Health Care For All</a:t>
            </a:r>
            <a:endParaRPr b="1"/>
          </a:p>
        </p:txBody>
      </p:sp>
      <p:grpSp>
        <p:nvGrpSpPr>
          <p:cNvPr id="236" name="Google Shape;236;g111069e60d0_2_117"/>
          <p:cNvGrpSpPr/>
          <p:nvPr/>
        </p:nvGrpSpPr>
        <p:grpSpPr>
          <a:xfrm>
            <a:off x="241069" y="1391586"/>
            <a:ext cx="7032567" cy="4599642"/>
            <a:chOff x="0" y="2248"/>
            <a:chExt cx="7032567" cy="4599642"/>
          </a:xfrm>
        </p:grpSpPr>
        <p:sp>
          <p:nvSpPr>
            <p:cNvPr id="237" name="Google Shape;237;g111069e60d0_2_117"/>
            <p:cNvSpPr/>
            <p:nvPr/>
          </p:nvSpPr>
          <p:spPr>
            <a:xfrm rot="5400000">
              <a:off x="4188643" y="-1506295"/>
              <a:ext cx="1187004" cy="4500843"/>
            </a:xfrm>
            <a:prstGeom prst="round2SameRect">
              <a:avLst>
                <a:gd name="adj1" fmla="val 16667"/>
                <a:gd name="adj2" fmla="val 0"/>
              </a:avLst>
            </a:prstGeom>
            <a:solidFill>
              <a:srgbClr val="CAEBFD"/>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g111069e60d0_2_117"/>
            <p:cNvSpPr txBox="1"/>
            <p:nvPr/>
          </p:nvSpPr>
          <p:spPr>
            <a:xfrm>
              <a:off x="2531724" y="208569"/>
              <a:ext cx="4442898" cy="1071114"/>
            </a:xfrm>
            <a:prstGeom prst="rect">
              <a:avLst/>
            </a:prstGeom>
            <a:noFill/>
            <a:ln>
              <a:noFill/>
            </a:ln>
          </p:spPr>
          <p:txBody>
            <a:bodyPr spcFirstLastPara="1" wrap="square" lIns="247650" tIns="123825" rIns="247650" bIns="123825" anchor="ctr" anchorCtr="0">
              <a:noAutofit/>
            </a:bodyPr>
            <a:lstStyle/>
            <a:p>
              <a:pPr marL="285750" marR="0" lvl="1" indent="-285750" algn="l" rtl="0">
                <a:lnSpc>
                  <a:spcPct val="90000"/>
                </a:lnSpc>
                <a:spcBef>
                  <a:spcPts val="0"/>
                </a:spcBef>
                <a:spcAft>
                  <a:spcPts val="0"/>
                </a:spcAft>
                <a:buClr>
                  <a:srgbClr val="215386"/>
                </a:buClr>
                <a:buSzPts val="2800"/>
                <a:buFont typeface="Arial"/>
                <a:buChar char="•"/>
              </a:pPr>
              <a:r>
                <a:rPr lang="en-US" sz="2800" b="0" i="0" u="none" strike="noStrike" cap="none">
                  <a:solidFill>
                    <a:srgbClr val="215386"/>
                  </a:solidFill>
                  <a:latin typeface="Arial"/>
                  <a:ea typeface="Arial"/>
                  <a:cs typeface="Arial"/>
                  <a:sym typeface="Arial"/>
                </a:rPr>
                <a:t>Consumer HelpLine</a:t>
              </a:r>
              <a:endParaRPr sz="2800" b="0" i="0" u="none" strike="noStrike" cap="none">
                <a:solidFill>
                  <a:srgbClr val="215386"/>
                </a:solidFill>
                <a:latin typeface="Arial"/>
                <a:ea typeface="Arial"/>
                <a:cs typeface="Arial"/>
                <a:sym typeface="Arial"/>
              </a:endParaRPr>
            </a:p>
          </p:txBody>
        </p:sp>
        <p:sp>
          <p:nvSpPr>
            <p:cNvPr id="239" name="Google Shape;239;g111069e60d0_2_117"/>
            <p:cNvSpPr/>
            <p:nvPr/>
          </p:nvSpPr>
          <p:spPr>
            <a:xfrm>
              <a:off x="0" y="2248"/>
              <a:ext cx="2531724" cy="1483755"/>
            </a:xfrm>
            <a:prstGeom prst="roundRect">
              <a:avLst>
                <a:gd name="adj" fmla="val 16667"/>
              </a:avLst>
            </a:prstGeom>
            <a:solidFill>
              <a:srgbClr val="23ABE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g111069e60d0_2_117"/>
            <p:cNvSpPr txBox="1"/>
            <p:nvPr/>
          </p:nvSpPr>
          <p:spPr>
            <a:xfrm>
              <a:off x="72431" y="74679"/>
              <a:ext cx="2386862" cy="1338893"/>
            </a:xfrm>
            <a:prstGeom prst="rect">
              <a:avLst/>
            </a:prstGeom>
            <a:noFill/>
            <a:ln>
              <a:noFill/>
            </a:ln>
          </p:spPr>
          <p:txBody>
            <a:bodyPr spcFirstLastPara="1" wrap="square" lIns="110475" tIns="55225" rIns="110475" bIns="55225" anchor="ctr" anchorCtr="0">
              <a:noAutofit/>
            </a:bodyPr>
            <a:lstStyle/>
            <a:p>
              <a:pPr marL="0" marR="0" lvl="0" indent="0" algn="ctr" rtl="0">
                <a:lnSpc>
                  <a:spcPct val="90000"/>
                </a:lnSpc>
                <a:spcBef>
                  <a:spcPts val="0"/>
                </a:spcBef>
                <a:spcAft>
                  <a:spcPts val="0"/>
                </a:spcAft>
                <a:buNone/>
              </a:pPr>
              <a:r>
                <a:rPr lang="en-US" sz="2900" b="1">
                  <a:solidFill>
                    <a:schemeClr val="lt1"/>
                  </a:solidFill>
                  <a:latin typeface="Arial"/>
                  <a:ea typeface="Arial"/>
                  <a:cs typeface="Arial"/>
                  <a:sym typeface="Arial"/>
                </a:rPr>
                <a:t>Direct Service</a:t>
              </a:r>
              <a:endParaRPr/>
            </a:p>
          </p:txBody>
        </p:sp>
        <p:sp>
          <p:nvSpPr>
            <p:cNvPr id="241" name="Google Shape;241;g111069e60d0_2_117"/>
            <p:cNvSpPr/>
            <p:nvPr/>
          </p:nvSpPr>
          <p:spPr>
            <a:xfrm rot="5400000">
              <a:off x="4188643" y="51647"/>
              <a:ext cx="1187004" cy="4500843"/>
            </a:xfrm>
            <a:prstGeom prst="round2SameRect">
              <a:avLst>
                <a:gd name="adj1" fmla="val 16667"/>
                <a:gd name="adj2" fmla="val 0"/>
              </a:avLst>
            </a:prstGeom>
            <a:solidFill>
              <a:srgbClr val="CAEBFD"/>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g111069e60d0_2_117"/>
            <p:cNvSpPr txBox="1"/>
            <p:nvPr/>
          </p:nvSpPr>
          <p:spPr>
            <a:xfrm>
              <a:off x="2531724" y="1766512"/>
              <a:ext cx="4442898" cy="1071114"/>
            </a:xfrm>
            <a:prstGeom prst="rect">
              <a:avLst/>
            </a:prstGeom>
            <a:noFill/>
            <a:ln>
              <a:noFill/>
            </a:ln>
          </p:spPr>
          <p:txBody>
            <a:bodyPr spcFirstLastPara="1" wrap="square" lIns="247650" tIns="123825" rIns="247650" bIns="123825" anchor="ctr" anchorCtr="0">
              <a:noAutofit/>
            </a:bodyPr>
            <a:lstStyle/>
            <a:p>
              <a:pPr marL="285750" marR="0" lvl="1" indent="-285750" algn="l" rtl="0">
                <a:lnSpc>
                  <a:spcPct val="90000"/>
                </a:lnSpc>
                <a:spcBef>
                  <a:spcPts val="0"/>
                </a:spcBef>
                <a:spcAft>
                  <a:spcPts val="0"/>
                </a:spcAft>
                <a:buClr>
                  <a:srgbClr val="215386"/>
                </a:buClr>
                <a:buSzPts val="2800"/>
                <a:buFont typeface="Arial"/>
                <a:buChar char="•"/>
              </a:pPr>
              <a:r>
                <a:rPr lang="en-US" sz="2800" b="0" i="0" u="none" strike="noStrike" cap="none">
                  <a:solidFill>
                    <a:srgbClr val="215386"/>
                  </a:solidFill>
                  <a:latin typeface="Arial"/>
                  <a:ea typeface="Arial"/>
                  <a:cs typeface="Arial"/>
                  <a:sym typeface="Arial"/>
                </a:rPr>
                <a:t>Advocacy &amp; Coalitions</a:t>
              </a:r>
              <a:endParaRPr sz="2800" b="0" i="0" u="none" strike="noStrike" cap="none">
                <a:solidFill>
                  <a:srgbClr val="215386"/>
                </a:solidFill>
                <a:latin typeface="Arial"/>
                <a:ea typeface="Arial"/>
                <a:cs typeface="Arial"/>
                <a:sym typeface="Arial"/>
              </a:endParaRPr>
            </a:p>
          </p:txBody>
        </p:sp>
        <p:sp>
          <p:nvSpPr>
            <p:cNvPr id="243" name="Google Shape;243;g111069e60d0_2_117"/>
            <p:cNvSpPr/>
            <p:nvPr/>
          </p:nvSpPr>
          <p:spPr>
            <a:xfrm>
              <a:off x="0" y="1560191"/>
              <a:ext cx="2531724" cy="1483755"/>
            </a:xfrm>
            <a:prstGeom prst="roundRect">
              <a:avLst>
                <a:gd name="adj" fmla="val 16667"/>
              </a:avLst>
            </a:prstGeom>
            <a:solidFill>
              <a:srgbClr val="EB212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g111069e60d0_2_117"/>
            <p:cNvSpPr txBox="1"/>
            <p:nvPr/>
          </p:nvSpPr>
          <p:spPr>
            <a:xfrm>
              <a:off x="72431" y="1632622"/>
              <a:ext cx="2386862" cy="1338893"/>
            </a:xfrm>
            <a:prstGeom prst="rect">
              <a:avLst/>
            </a:prstGeom>
            <a:noFill/>
            <a:ln>
              <a:noFill/>
            </a:ln>
          </p:spPr>
          <p:txBody>
            <a:bodyPr spcFirstLastPara="1" wrap="square" lIns="110475" tIns="55225" rIns="110475" bIns="55225" anchor="ctr" anchorCtr="0">
              <a:noAutofit/>
            </a:bodyPr>
            <a:lstStyle/>
            <a:p>
              <a:pPr marL="0" marR="0" lvl="0" indent="0" algn="ctr" rtl="0">
                <a:lnSpc>
                  <a:spcPct val="90000"/>
                </a:lnSpc>
                <a:spcBef>
                  <a:spcPts val="0"/>
                </a:spcBef>
                <a:spcAft>
                  <a:spcPts val="0"/>
                </a:spcAft>
                <a:buNone/>
              </a:pPr>
              <a:r>
                <a:rPr lang="en-US" sz="2900" b="1">
                  <a:solidFill>
                    <a:schemeClr val="lt1"/>
                  </a:solidFill>
                  <a:latin typeface="Arial"/>
                  <a:ea typeface="Arial"/>
                  <a:cs typeface="Arial"/>
                  <a:sym typeface="Arial"/>
                </a:rPr>
                <a:t>Policy</a:t>
              </a:r>
              <a:endParaRPr/>
            </a:p>
          </p:txBody>
        </p:sp>
        <p:sp>
          <p:nvSpPr>
            <p:cNvPr id="245" name="Google Shape;245;g111069e60d0_2_117"/>
            <p:cNvSpPr/>
            <p:nvPr/>
          </p:nvSpPr>
          <p:spPr>
            <a:xfrm rot="5400000">
              <a:off x="4188643" y="1609591"/>
              <a:ext cx="1187004" cy="4500843"/>
            </a:xfrm>
            <a:prstGeom prst="round2SameRect">
              <a:avLst>
                <a:gd name="adj1" fmla="val 16667"/>
                <a:gd name="adj2" fmla="val 0"/>
              </a:avLst>
            </a:prstGeom>
            <a:solidFill>
              <a:srgbClr val="CAEBFD">
                <a:alpha val="89803"/>
              </a:srgbClr>
            </a:solid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g111069e60d0_2_117"/>
            <p:cNvSpPr txBox="1"/>
            <p:nvPr/>
          </p:nvSpPr>
          <p:spPr>
            <a:xfrm>
              <a:off x="2531724" y="3324456"/>
              <a:ext cx="4442898" cy="1071114"/>
            </a:xfrm>
            <a:prstGeom prst="rect">
              <a:avLst/>
            </a:prstGeom>
            <a:noFill/>
            <a:ln>
              <a:noFill/>
            </a:ln>
          </p:spPr>
          <p:txBody>
            <a:bodyPr spcFirstLastPara="1" wrap="square" lIns="247650" tIns="123825" rIns="247650" bIns="123825" anchor="ctr" anchorCtr="0">
              <a:noAutofit/>
            </a:bodyPr>
            <a:lstStyle/>
            <a:p>
              <a:pPr marL="285750" marR="0" lvl="1" indent="-285750" algn="l" rtl="0">
                <a:lnSpc>
                  <a:spcPct val="90000"/>
                </a:lnSpc>
                <a:spcBef>
                  <a:spcPts val="0"/>
                </a:spcBef>
                <a:spcAft>
                  <a:spcPts val="0"/>
                </a:spcAft>
                <a:buClr>
                  <a:srgbClr val="215386"/>
                </a:buClr>
                <a:buSzPts val="2800"/>
                <a:buFont typeface="Arial"/>
                <a:buChar char="•"/>
              </a:pPr>
              <a:r>
                <a:rPr lang="en-US" sz="2800" b="0" i="0" u="none" strike="noStrike" cap="none">
                  <a:solidFill>
                    <a:srgbClr val="215386"/>
                  </a:solidFill>
                  <a:latin typeface="Arial"/>
                  <a:ea typeface="Arial"/>
                  <a:cs typeface="Arial"/>
                  <a:sym typeface="Arial"/>
                </a:rPr>
                <a:t>Outreach &amp; Organizing</a:t>
              </a:r>
              <a:endParaRPr/>
            </a:p>
          </p:txBody>
        </p:sp>
        <p:sp>
          <p:nvSpPr>
            <p:cNvPr id="247" name="Google Shape;247;g111069e60d0_2_117"/>
            <p:cNvSpPr/>
            <p:nvPr/>
          </p:nvSpPr>
          <p:spPr>
            <a:xfrm>
              <a:off x="0" y="3118135"/>
              <a:ext cx="2531724" cy="1483755"/>
            </a:xfrm>
            <a:prstGeom prst="roundRect">
              <a:avLst>
                <a:gd name="adj" fmla="val 16667"/>
              </a:avLst>
            </a:prstGeom>
            <a:solidFill>
              <a:srgbClr val="20538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g111069e60d0_2_117"/>
            <p:cNvSpPr txBox="1"/>
            <p:nvPr/>
          </p:nvSpPr>
          <p:spPr>
            <a:xfrm>
              <a:off x="72431" y="3190566"/>
              <a:ext cx="2386862" cy="1338893"/>
            </a:xfrm>
            <a:prstGeom prst="rect">
              <a:avLst/>
            </a:prstGeom>
            <a:noFill/>
            <a:ln>
              <a:noFill/>
            </a:ln>
          </p:spPr>
          <p:txBody>
            <a:bodyPr spcFirstLastPara="1" wrap="square" lIns="110475" tIns="55225" rIns="110475" bIns="55225" anchor="ctr" anchorCtr="0">
              <a:noAutofit/>
            </a:bodyPr>
            <a:lstStyle/>
            <a:p>
              <a:pPr marL="0" marR="0" lvl="0" indent="0" algn="ctr" rtl="0">
                <a:lnSpc>
                  <a:spcPct val="90000"/>
                </a:lnSpc>
                <a:spcBef>
                  <a:spcPts val="0"/>
                </a:spcBef>
                <a:spcAft>
                  <a:spcPts val="0"/>
                </a:spcAft>
                <a:buNone/>
              </a:pPr>
              <a:r>
                <a:rPr lang="en-US" sz="2900" b="1">
                  <a:solidFill>
                    <a:schemeClr val="lt1"/>
                  </a:solidFill>
                  <a:latin typeface="Arial"/>
                  <a:ea typeface="Arial"/>
                  <a:cs typeface="Arial"/>
                  <a:sym typeface="Arial"/>
                </a:rPr>
                <a:t>Community</a:t>
              </a:r>
              <a:endParaRPr/>
            </a:p>
          </p:txBody>
        </p:sp>
      </p:grpSp>
    </p:spTree>
    <p:extLst>
      <p:ext uri="{BB962C8B-B14F-4D97-AF65-F5344CB8AC3E}">
        <p14:creationId xmlns:p14="http://schemas.microsoft.com/office/powerpoint/2010/main" val="2990479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D66112-F4BD-264E-8740-6022A9908B92}" type="slidenum">
              <a:rPr lang="en-US" smtClean="0"/>
              <a:pPr/>
              <a:t>20</a:t>
            </a:fld>
            <a:endParaRPr lang="en-US"/>
          </a:p>
        </p:txBody>
      </p:sp>
      <p:sp>
        <p:nvSpPr>
          <p:cNvPr id="3" name="Title 2"/>
          <p:cNvSpPr>
            <a:spLocks noGrp="1"/>
          </p:cNvSpPr>
          <p:nvPr>
            <p:ph type="title"/>
          </p:nvPr>
        </p:nvSpPr>
        <p:spPr>
          <a:xfrm>
            <a:off x="260507" y="-99390"/>
            <a:ext cx="11481353" cy="1007779"/>
          </a:xfrm>
        </p:spPr>
        <p:txBody>
          <a:bodyPr>
            <a:normAutofit fontScale="90000"/>
          </a:bodyPr>
          <a:lstStyle/>
          <a:p>
            <a:r>
              <a:rPr lang="en-US" sz="4400" b="1"/>
              <a:t/>
            </a:r>
            <a:br>
              <a:rPr lang="en-US" sz="4400" b="1"/>
            </a:br>
            <a:r>
              <a:rPr lang="en-US" sz="4400" b="1"/>
              <a:t/>
            </a:r>
            <a:br>
              <a:rPr lang="en-US" sz="4400" b="1"/>
            </a:br>
            <a:r>
              <a:rPr lang="en-US" b="1">
                <a:solidFill>
                  <a:schemeClr val="accent1">
                    <a:lumMod val="75000"/>
                  </a:schemeClr>
                </a:solidFill>
                <a:latin typeface="Arial"/>
                <a:cs typeface="Arial"/>
              </a:rPr>
              <a:t>Opportunities for Collaboration</a:t>
            </a:r>
            <a:r>
              <a:rPr lang="en-US" sz="4400" b="1"/>
              <a:t/>
            </a:r>
            <a:br>
              <a:rPr lang="en-US" sz="4400" b="1"/>
            </a:br>
            <a:r>
              <a:rPr lang="en-US">
                <a:solidFill>
                  <a:schemeClr val="accent1">
                    <a:lumMod val="75000"/>
                  </a:schemeClr>
                </a:solidFill>
                <a:latin typeface="Arial"/>
                <a:cs typeface="Arial"/>
              </a:rPr>
              <a:t>​</a:t>
            </a:r>
          </a:p>
        </p:txBody>
      </p:sp>
      <p:graphicFrame>
        <p:nvGraphicFramePr>
          <p:cNvPr id="7" name="Diagram 6">
            <a:extLst>
              <a:ext uri="{FF2B5EF4-FFF2-40B4-BE49-F238E27FC236}">
                <a16:creationId xmlns:a16="http://schemas.microsoft.com/office/drawing/2014/main" id="{63C42BAE-D3A2-4ADE-BD15-DF2C1D4B6722}"/>
              </a:ext>
            </a:extLst>
          </p:cNvPr>
          <p:cNvGraphicFramePr/>
          <p:nvPr/>
        </p:nvGraphicFramePr>
        <p:xfrm>
          <a:off x="1075695" y="1641445"/>
          <a:ext cx="10175117" cy="2965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raphic 8" descr="User">
            <a:extLst>
              <a:ext uri="{FF2B5EF4-FFF2-40B4-BE49-F238E27FC236}">
                <a16:creationId xmlns:a16="http://schemas.microsoft.com/office/drawing/2014/main" id="{40F848DE-1B2F-471F-89A8-8BB6A23CEEB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208729" y="3341088"/>
            <a:ext cx="643314" cy="643314"/>
          </a:xfrm>
          <a:prstGeom prst="rect">
            <a:avLst/>
          </a:prstGeom>
        </p:spPr>
      </p:pic>
      <p:pic>
        <p:nvPicPr>
          <p:cNvPr id="13" name="Graphic 12" descr="Customer review">
            <a:extLst>
              <a:ext uri="{FF2B5EF4-FFF2-40B4-BE49-F238E27FC236}">
                <a16:creationId xmlns:a16="http://schemas.microsoft.com/office/drawing/2014/main" id="{24945F71-4627-41C4-8492-1CE5CD2E0BE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158364" y="3349723"/>
            <a:ext cx="678349" cy="678349"/>
          </a:xfrm>
          <a:prstGeom prst="rect">
            <a:avLst/>
          </a:prstGeom>
        </p:spPr>
      </p:pic>
      <p:pic>
        <p:nvPicPr>
          <p:cNvPr id="15" name="Graphic 14" descr="Printer">
            <a:extLst>
              <a:ext uri="{FF2B5EF4-FFF2-40B4-BE49-F238E27FC236}">
                <a16:creationId xmlns:a16="http://schemas.microsoft.com/office/drawing/2014/main" id="{2B3E2368-52EB-492E-9E57-B6A31D4CE45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685024" y="3349723"/>
            <a:ext cx="634679" cy="634679"/>
          </a:xfrm>
          <a:prstGeom prst="rect">
            <a:avLst/>
          </a:prstGeom>
        </p:spPr>
      </p:pic>
    </p:spTree>
    <p:extLst>
      <p:ext uri="{BB962C8B-B14F-4D97-AF65-F5344CB8AC3E}">
        <p14:creationId xmlns:p14="http://schemas.microsoft.com/office/powerpoint/2010/main" val="20330563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547396-847E-4952-A6FE-8EDE44DF3F8A}"/>
              </a:ext>
            </a:extLst>
          </p:cNvPr>
          <p:cNvSpPr>
            <a:spLocks noGrp="1"/>
          </p:cNvSpPr>
          <p:nvPr>
            <p:ph type="sldNum" sz="quarter" idx="12"/>
          </p:nvPr>
        </p:nvSpPr>
        <p:spPr/>
        <p:txBody>
          <a:bodyPr/>
          <a:lstStyle/>
          <a:p>
            <a:fld id="{CED66112-F4BD-264E-8740-6022A9908B92}" type="slidenum">
              <a:rPr lang="en-US" smtClean="0"/>
              <a:pPr/>
              <a:t>21</a:t>
            </a:fld>
            <a:endParaRPr lang="en-US"/>
          </a:p>
        </p:txBody>
      </p:sp>
      <p:sp>
        <p:nvSpPr>
          <p:cNvPr id="3" name="Title 2">
            <a:extLst>
              <a:ext uri="{FF2B5EF4-FFF2-40B4-BE49-F238E27FC236}">
                <a16:creationId xmlns:a16="http://schemas.microsoft.com/office/drawing/2014/main" id="{849656FE-CFB6-41C3-A818-AD02B9BC71A2}"/>
              </a:ext>
            </a:extLst>
          </p:cNvPr>
          <p:cNvSpPr>
            <a:spLocks noGrp="1"/>
          </p:cNvSpPr>
          <p:nvPr>
            <p:ph type="title"/>
          </p:nvPr>
        </p:nvSpPr>
        <p:spPr>
          <a:xfrm>
            <a:off x="269489" y="114303"/>
            <a:ext cx="11074400" cy="1116106"/>
          </a:xfrm>
        </p:spPr>
        <p:txBody>
          <a:bodyPr>
            <a:normAutofit/>
          </a:bodyPr>
          <a:lstStyle/>
          <a:p>
            <a:r>
              <a:rPr lang="en-US" b="1">
                <a:solidFill>
                  <a:schemeClr val="accent1">
                    <a:lumMod val="75000"/>
                  </a:schemeClr>
                </a:solidFill>
                <a:latin typeface="Arial"/>
                <a:cs typeface="Arial"/>
              </a:rPr>
              <a:t>Special Support for Adults Age 65+ Needed</a:t>
            </a:r>
            <a:endParaRPr lang="en-US">
              <a:solidFill>
                <a:schemeClr val="accent1">
                  <a:lumMod val="75000"/>
                </a:schemeClr>
              </a:solidFill>
            </a:endParaRPr>
          </a:p>
        </p:txBody>
      </p:sp>
      <p:sp>
        <p:nvSpPr>
          <p:cNvPr id="4" name="Content Placeholder 3">
            <a:extLst>
              <a:ext uri="{FF2B5EF4-FFF2-40B4-BE49-F238E27FC236}">
                <a16:creationId xmlns:a16="http://schemas.microsoft.com/office/drawing/2014/main" id="{607F40A1-36E9-422D-BF68-A2220F9567B7}"/>
              </a:ext>
            </a:extLst>
          </p:cNvPr>
          <p:cNvSpPr>
            <a:spLocks noGrp="1"/>
          </p:cNvSpPr>
          <p:nvPr>
            <p:ph sz="quarter" idx="13"/>
          </p:nvPr>
        </p:nvSpPr>
        <p:spPr>
          <a:xfrm>
            <a:off x="181483" y="1566426"/>
            <a:ext cx="12138486" cy="5300769"/>
          </a:xfrm>
        </p:spPr>
        <p:txBody>
          <a:bodyPr vert="horz" lIns="91440" tIns="45720" rIns="91440" bIns="45720" rtlCol="0" anchor="t">
            <a:normAutofit/>
          </a:bodyPr>
          <a:lstStyle/>
          <a:p>
            <a:pPr marL="285750" indent="-285750">
              <a:spcBef>
                <a:spcPts val="600"/>
              </a:spcBef>
              <a:spcAft>
                <a:spcPts val="600"/>
              </a:spcAft>
            </a:pPr>
            <a:endParaRPr lang="en-US" sz="800" dirty="0">
              <a:solidFill>
                <a:srgbClr val="205386"/>
              </a:solidFill>
            </a:endParaRPr>
          </a:p>
          <a:p>
            <a:pPr marL="285750" indent="-285750">
              <a:spcBef>
                <a:spcPts val="600"/>
              </a:spcBef>
              <a:spcAft>
                <a:spcPts val="600"/>
              </a:spcAft>
            </a:pPr>
            <a:r>
              <a:rPr lang="en-US" dirty="0">
                <a:solidFill>
                  <a:srgbClr val="205386"/>
                </a:solidFill>
                <a:latin typeface="Arial"/>
                <a:cs typeface="Arial"/>
              </a:rPr>
              <a:t>Older adults must use a complicated paper application (SACA) and will require additional assistance. </a:t>
            </a:r>
          </a:p>
          <a:p>
            <a:pPr marL="742950" lvl="2" indent="-285750">
              <a:spcBef>
                <a:spcPts val="600"/>
              </a:spcBef>
              <a:spcAft>
                <a:spcPts val="600"/>
              </a:spcAft>
            </a:pPr>
            <a:r>
              <a:rPr lang="en-US" sz="2400" dirty="0">
                <a:solidFill>
                  <a:srgbClr val="205386"/>
                </a:solidFill>
                <a:latin typeface="Arial"/>
                <a:cs typeface="Arial"/>
              </a:rPr>
              <a:t>This will be especially challenging for people receiving LTSS.</a:t>
            </a:r>
          </a:p>
          <a:p>
            <a:pPr marL="742950" lvl="1" indent="-285750">
              <a:spcBef>
                <a:spcPts val="600"/>
              </a:spcBef>
              <a:spcAft>
                <a:spcPts val="600"/>
              </a:spcAft>
            </a:pPr>
            <a:endParaRPr lang="en-US" dirty="0">
              <a:solidFill>
                <a:srgbClr val="205386"/>
              </a:solidFill>
            </a:endParaRPr>
          </a:p>
          <a:p>
            <a:pPr marL="285750" indent="-285750">
              <a:spcBef>
                <a:spcPts val="600"/>
              </a:spcBef>
              <a:spcAft>
                <a:spcPts val="600"/>
              </a:spcAft>
            </a:pPr>
            <a:r>
              <a:rPr lang="en-US" dirty="0">
                <a:solidFill>
                  <a:srgbClr val="205386"/>
                </a:solidFill>
                <a:latin typeface="Arial"/>
                <a:cs typeface="Arial"/>
              </a:rPr>
              <a:t>Very few enrollment assisters are trained on the paper application for age 65+ and/or their caregivers.</a:t>
            </a:r>
          </a:p>
          <a:p>
            <a:pPr marL="457200" lvl="1" indent="0">
              <a:spcBef>
                <a:spcPts val="600"/>
              </a:spcBef>
              <a:spcAft>
                <a:spcPts val="600"/>
              </a:spcAft>
              <a:buNone/>
            </a:pPr>
            <a:endParaRPr lang="en-US" dirty="0">
              <a:solidFill>
                <a:srgbClr val="205386"/>
              </a:solidFill>
            </a:endParaRPr>
          </a:p>
          <a:p>
            <a:pPr marL="0" indent="0">
              <a:spcBef>
                <a:spcPts val="600"/>
              </a:spcBef>
              <a:spcAft>
                <a:spcPts val="600"/>
              </a:spcAft>
              <a:buNone/>
            </a:pPr>
            <a:endParaRPr lang="en-US" sz="800" dirty="0">
              <a:solidFill>
                <a:srgbClr val="205386"/>
              </a:solidFill>
            </a:endParaRPr>
          </a:p>
          <a:p>
            <a:pPr marL="285750" indent="-285750">
              <a:spcBef>
                <a:spcPts val="600"/>
              </a:spcBef>
              <a:spcAft>
                <a:spcPts val="600"/>
              </a:spcAft>
            </a:pPr>
            <a:endParaRPr lang="en-US" dirty="0">
              <a:solidFill>
                <a:srgbClr val="205386"/>
              </a:solidFill>
            </a:endParaRPr>
          </a:p>
        </p:txBody>
      </p:sp>
    </p:spTree>
    <p:extLst>
      <p:ext uri="{BB962C8B-B14F-4D97-AF65-F5344CB8AC3E}">
        <p14:creationId xmlns:p14="http://schemas.microsoft.com/office/powerpoint/2010/main" val="550240594"/>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547396-847E-4952-A6FE-8EDE44DF3F8A}"/>
              </a:ext>
            </a:extLst>
          </p:cNvPr>
          <p:cNvSpPr>
            <a:spLocks noGrp="1"/>
          </p:cNvSpPr>
          <p:nvPr>
            <p:ph type="sldNum" sz="quarter" idx="12"/>
          </p:nvPr>
        </p:nvSpPr>
        <p:spPr/>
        <p:txBody>
          <a:bodyPr/>
          <a:lstStyle/>
          <a:p>
            <a:fld id="{CED66112-F4BD-264E-8740-6022A9908B92}" type="slidenum">
              <a:rPr lang="en-US" smtClean="0"/>
              <a:pPr/>
              <a:t>22</a:t>
            </a:fld>
            <a:endParaRPr lang="en-US"/>
          </a:p>
        </p:txBody>
      </p:sp>
      <p:sp>
        <p:nvSpPr>
          <p:cNvPr id="3" name="Title 2">
            <a:extLst>
              <a:ext uri="{FF2B5EF4-FFF2-40B4-BE49-F238E27FC236}">
                <a16:creationId xmlns:a16="http://schemas.microsoft.com/office/drawing/2014/main" id="{849656FE-CFB6-41C3-A818-AD02B9BC71A2}"/>
              </a:ext>
            </a:extLst>
          </p:cNvPr>
          <p:cNvSpPr>
            <a:spLocks noGrp="1"/>
          </p:cNvSpPr>
          <p:nvPr>
            <p:ph type="title"/>
          </p:nvPr>
        </p:nvSpPr>
        <p:spPr>
          <a:xfrm>
            <a:off x="125111" y="114303"/>
            <a:ext cx="11074400" cy="1116106"/>
          </a:xfrm>
        </p:spPr>
        <p:txBody>
          <a:bodyPr>
            <a:normAutofit/>
          </a:bodyPr>
          <a:lstStyle/>
          <a:p>
            <a:r>
              <a:rPr lang="en-US" b="1" dirty="0">
                <a:solidFill>
                  <a:schemeClr val="accent1">
                    <a:lumMod val="75000"/>
                  </a:schemeClr>
                </a:solidFill>
              </a:rPr>
              <a:t>Supporting Adults Age 65+</a:t>
            </a:r>
          </a:p>
        </p:txBody>
      </p:sp>
      <p:sp>
        <p:nvSpPr>
          <p:cNvPr id="4" name="Content Placeholder 3">
            <a:extLst>
              <a:ext uri="{FF2B5EF4-FFF2-40B4-BE49-F238E27FC236}">
                <a16:creationId xmlns:a16="http://schemas.microsoft.com/office/drawing/2014/main" id="{607F40A1-36E9-422D-BF68-A2220F9567B7}"/>
              </a:ext>
            </a:extLst>
          </p:cNvPr>
          <p:cNvSpPr>
            <a:spLocks noGrp="1"/>
          </p:cNvSpPr>
          <p:nvPr>
            <p:ph sz="quarter" idx="13"/>
          </p:nvPr>
        </p:nvSpPr>
        <p:spPr>
          <a:xfrm>
            <a:off x="181483" y="1350046"/>
            <a:ext cx="12138486" cy="5300769"/>
          </a:xfrm>
        </p:spPr>
        <p:txBody>
          <a:bodyPr vert="horz" lIns="91440" tIns="45720" rIns="91440" bIns="45720" rtlCol="0" anchor="t">
            <a:normAutofit/>
          </a:bodyPr>
          <a:lstStyle/>
          <a:p>
            <a:pPr marL="285750" indent="-285750">
              <a:spcBef>
                <a:spcPts val="600"/>
              </a:spcBef>
              <a:spcAft>
                <a:spcPts val="600"/>
              </a:spcAft>
            </a:pPr>
            <a:endParaRPr lang="en-US" sz="800" dirty="0">
              <a:solidFill>
                <a:srgbClr val="205386"/>
              </a:solidFill>
            </a:endParaRPr>
          </a:p>
          <a:p>
            <a:pPr marL="285750" indent="-285750">
              <a:spcBef>
                <a:spcPts val="600"/>
              </a:spcBef>
              <a:spcAft>
                <a:spcPts val="600"/>
              </a:spcAft>
            </a:pPr>
            <a:r>
              <a:rPr lang="en-US" sz="2400" dirty="0">
                <a:solidFill>
                  <a:srgbClr val="205386"/>
                </a:solidFill>
                <a:latin typeface="Arial"/>
                <a:cs typeface="Arial"/>
              </a:rPr>
              <a:t>MassHealth has shortened the application and is adding staff who can help.</a:t>
            </a:r>
          </a:p>
          <a:p>
            <a:pPr marL="0" indent="0">
              <a:spcBef>
                <a:spcPts val="600"/>
              </a:spcBef>
              <a:spcAft>
                <a:spcPts val="600"/>
              </a:spcAft>
              <a:buNone/>
            </a:pPr>
            <a:endParaRPr lang="en-US" sz="2400" dirty="0">
              <a:solidFill>
                <a:srgbClr val="205386"/>
              </a:solidFill>
              <a:latin typeface="Arial"/>
              <a:cs typeface="Arial"/>
            </a:endParaRPr>
          </a:p>
          <a:p>
            <a:pPr marL="285750" indent="-285750">
              <a:spcBef>
                <a:spcPts val="600"/>
              </a:spcBef>
              <a:spcAft>
                <a:spcPts val="600"/>
              </a:spcAft>
            </a:pPr>
            <a:r>
              <a:rPr lang="en-US" sz="2400" dirty="0">
                <a:solidFill>
                  <a:srgbClr val="205386"/>
                </a:solidFill>
                <a:latin typeface="Arial"/>
                <a:cs typeface="Arial"/>
              </a:rPr>
              <a:t>There will be marketing materials targeting 65+ and individuals receiving LTSS, which we will disseminate via the Campaign</a:t>
            </a:r>
          </a:p>
          <a:p>
            <a:pPr marL="285750" indent="-285750">
              <a:spcBef>
                <a:spcPts val="600"/>
              </a:spcBef>
              <a:spcAft>
                <a:spcPts val="600"/>
              </a:spcAft>
            </a:pPr>
            <a:endParaRPr lang="en-US" sz="2400" dirty="0">
              <a:solidFill>
                <a:srgbClr val="205386"/>
              </a:solidFill>
            </a:endParaRPr>
          </a:p>
          <a:p>
            <a:pPr marL="285750" indent="-285750">
              <a:spcBef>
                <a:spcPts val="600"/>
              </a:spcBef>
              <a:spcAft>
                <a:spcPts val="600"/>
              </a:spcAft>
            </a:pPr>
            <a:r>
              <a:rPr lang="en-US" sz="2400" dirty="0">
                <a:solidFill>
                  <a:srgbClr val="205386"/>
                </a:solidFill>
                <a:latin typeface="Arial"/>
                <a:cs typeface="Arial"/>
              </a:rPr>
              <a:t>MassHealth will increase percentage of CACs trained in the SACA and 65+ eligibility and renewals.</a:t>
            </a:r>
          </a:p>
          <a:p>
            <a:pPr marL="0" indent="0">
              <a:spcBef>
                <a:spcPts val="600"/>
              </a:spcBef>
              <a:spcAft>
                <a:spcPts val="600"/>
              </a:spcAft>
              <a:buNone/>
            </a:pPr>
            <a:endParaRPr lang="en-US" sz="2400" dirty="0">
              <a:solidFill>
                <a:srgbClr val="205386"/>
              </a:solidFill>
              <a:latin typeface="Arial"/>
              <a:cs typeface="Arial"/>
            </a:endParaRPr>
          </a:p>
          <a:p>
            <a:pPr marL="285750" indent="-285750">
              <a:spcBef>
                <a:spcPts val="600"/>
              </a:spcBef>
              <a:spcAft>
                <a:spcPts val="600"/>
              </a:spcAft>
            </a:pPr>
            <a:r>
              <a:rPr lang="en-US" sz="2400" dirty="0">
                <a:solidFill>
                  <a:srgbClr val="205386"/>
                </a:solidFill>
                <a:latin typeface="Arial"/>
                <a:cs typeface="Arial"/>
              </a:rPr>
              <a:t>MassHealth and EOEA are partnering to increase application assisters at Aging Services Access Points (ASAPs) and to train dedicated staff on the SACA.</a:t>
            </a:r>
          </a:p>
          <a:p>
            <a:pPr marL="285750" indent="-285750">
              <a:spcBef>
                <a:spcPts val="600"/>
              </a:spcBef>
              <a:spcAft>
                <a:spcPts val="600"/>
              </a:spcAft>
            </a:pPr>
            <a:endParaRPr lang="en-US" sz="2400" dirty="0">
              <a:solidFill>
                <a:srgbClr val="205386"/>
              </a:solidFill>
              <a:latin typeface="Arial"/>
              <a:cs typeface="Arial"/>
            </a:endParaRPr>
          </a:p>
          <a:p>
            <a:pPr marL="285750" indent="-285750">
              <a:spcBef>
                <a:spcPts val="600"/>
              </a:spcBef>
              <a:spcAft>
                <a:spcPts val="600"/>
              </a:spcAft>
            </a:pPr>
            <a:endParaRPr lang="en-US" sz="800" dirty="0">
              <a:solidFill>
                <a:srgbClr val="205386"/>
              </a:solidFill>
              <a:latin typeface="Arial"/>
              <a:cs typeface="Arial"/>
            </a:endParaRPr>
          </a:p>
          <a:p>
            <a:pPr marL="285750" indent="-285750">
              <a:spcBef>
                <a:spcPts val="600"/>
              </a:spcBef>
              <a:spcAft>
                <a:spcPts val="600"/>
              </a:spcAft>
            </a:pPr>
            <a:endParaRPr lang="en-US" sz="800" dirty="0">
              <a:solidFill>
                <a:srgbClr val="205386"/>
              </a:solidFill>
            </a:endParaRPr>
          </a:p>
          <a:p>
            <a:pPr marL="285750" indent="-285750">
              <a:spcBef>
                <a:spcPts val="600"/>
              </a:spcBef>
              <a:spcAft>
                <a:spcPts val="600"/>
              </a:spcAft>
            </a:pPr>
            <a:endParaRPr lang="en-US" dirty="0">
              <a:solidFill>
                <a:srgbClr val="205386"/>
              </a:solidFill>
            </a:endParaRPr>
          </a:p>
        </p:txBody>
      </p:sp>
    </p:spTree>
    <p:extLst>
      <p:ext uri="{BB962C8B-B14F-4D97-AF65-F5344CB8AC3E}">
        <p14:creationId xmlns:p14="http://schemas.microsoft.com/office/powerpoint/2010/main" val="836004950"/>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547396-847E-4952-A6FE-8EDE44DF3F8A}"/>
              </a:ext>
            </a:extLst>
          </p:cNvPr>
          <p:cNvSpPr>
            <a:spLocks noGrp="1"/>
          </p:cNvSpPr>
          <p:nvPr>
            <p:ph type="sldNum" sz="quarter" idx="12"/>
          </p:nvPr>
        </p:nvSpPr>
        <p:spPr/>
        <p:txBody>
          <a:bodyPr/>
          <a:lstStyle/>
          <a:p>
            <a:fld id="{CED66112-F4BD-264E-8740-6022A9908B92}" type="slidenum">
              <a:rPr lang="en-US" smtClean="0"/>
              <a:pPr/>
              <a:t>23</a:t>
            </a:fld>
            <a:endParaRPr lang="en-US"/>
          </a:p>
        </p:txBody>
      </p:sp>
      <p:sp>
        <p:nvSpPr>
          <p:cNvPr id="3" name="Title 2">
            <a:extLst>
              <a:ext uri="{FF2B5EF4-FFF2-40B4-BE49-F238E27FC236}">
                <a16:creationId xmlns:a16="http://schemas.microsoft.com/office/drawing/2014/main" id="{849656FE-CFB6-41C3-A818-AD02B9BC71A2}"/>
              </a:ext>
            </a:extLst>
          </p:cNvPr>
          <p:cNvSpPr>
            <a:spLocks noGrp="1"/>
          </p:cNvSpPr>
          <p:nvPr>
            <p:ph type="title"/>
          </p:nvPr>
        </p:nvSpPr>
        <p:spPr>
          <a:xfrm>
            <a:off x="125111" y="114303"/>
            <a:ext cx="11074400" cy="1116106"/>
          </a:xfrm>
        </p:spPr>
        <p:txBody>
          <a:bodyPr>
            <a:normAutofit/>
          </a:bodyPr>
          <a:lstStyle/>
          <a:p>
            <a:r>
              <a:rPr lang="en-US" b="1" dirty="0">
                <a:solidFill>
                  <a:schemeClr val="accent1">
                    <a:lumMod val="75000"/>
                  </a:schemeClr>
                </a:solidFill>
              </a:rPr>
              <a:t>Meeting the Demand for Assistance</a:t>
            </a:r>
          </a:p>
        </p:txBody>
      </p:sp>
      <p:sp>
        <p:nvSpPr>
          <p:cNvPr id="4" name="Content Placeholder 3">
            <a:extLst>
              <a:ext uri="{FF2B5EF4-FFF2-40B4-BE49-F238E27FC236}">
                <a16:creationId xmlns:a16="http://schemas.microsoft.com/office/drawing/2014/main" id="{607F40A1-36E9-422D-BF68-A2220F9567B7}"/>
              </a:ext>
            </a:extLst>
          </p:cNvPr>
          <p:cNvSpPr>
            <a:spLocks noGrp="1"/>
          </p:cNvSpPr>
          <p:nvPr>
            <p:ph sz="quarter" idx="13"/>
          </p:nvPr>
        </p:nvSpPr>
        <p:spPr>
          <a:xfrm>
            <a:off x="181483" y="1350046"/>
            <a:ext cx="12138486" cy="5300769"/>
          </a:xfrm>
        </p:spPr>
        <p:txBody>
          <a:bodyPr vert="horz" lIns="91440" tIns="45720" rIns="91440" bIns="45720" rtlCol="0" anchor="t">
            <a:normAutofit/>
          </a:bodyPr>
          <a:lstStyle/>
          <a:p>
            <a:pPr marL="285750" indent="-285750">
              <a:spcBef>
                <a:spcPts val="600"/>
              </a:spcBef>
              <a:spcAft>
                <a:spcPts val="600"/>
              </a:spcAft>
            </a:pPr>
            <a:endParaRPr lang="en-US" sz="800" dirty="0">
              <a:solidFill>
                <a:srgbClr val="205386"/>
              </a:solidFill>
            </a:endParaRPr>
          </a:p>
          <a:p>
            <a:pPr marL="285750" indent="-285750">
              <a:spcBef>
                <a:spcPts val="600"/>
              </a:spcBef>
              <a:spcAft>
                <a:spcPts val="600"/>
              </a:spcAft>
            </a:pPr>
            <a:r>
              <a:rPr lang="en-US" sz="2400" dirty="0">
                <a:solidFill>
                  <a:srgbClr val="205386"/>
                </a:solidFill>
                <a:latin typeface="Arial"/>
                <a:cs typeface="Arial"/>
              </a:rPr>
              <a:t>HCFA will receive a grant from MassHealth to build renewal support capacity at CBOs, expanding access to Assisters particularly for adults 65+, people with disabilities, people experiencing homelessness, and immigrants.</a:t>
            </a:r>
          </a:p>
          <a:p>
            <a:pPr marL="285750" indent="-285750">
              <a:spcBef>
                <a:spcPts val="600"/>
              </a:spcBef>
              <a:spcAft>
                <a:spcPts val="600"/>
              </a:spcAft>
            </a:pPr>
            <a:endParaRPr lang="en-US" sz="2400" dirty="0">
              <a:solidFill>
                <a:srgbClr val="205386"/>
              </a:solidFill>
              <a:latin typeface="Arial"/>
              <a:cs typeface="Arial"/>
            </a:endParaRPr>
          </a:p>
          <a:p>
            <a:pPr marL="285750" indent="-285750">
              <a:spcBef>
                <a:spcPts val="600"/>
              </a:spcBef>
              <a:spcAft>
                <a:spcPts val="600"/>
              </a:spcAft>
            </a:pPr>
            <a:r>
              <a:rPr lang="en-US" sz="2400" dirty="0">
                <a:solidFill>
                  <a:srgbClr val="205386"/>
                </a:solidFill>
                <a:latin typeface="Arial"/>
                <a:cs typeface="Arial"/>
              </a:rPr>
              <a:t>HCFA is exploring mobile Certified Application Counselors (CACs) to reach ‘CAC’ deserts.</a:t>
            </a:r>
          </a:p>
          <a:p>
            <a:pPr marL="0" indent="0">
              <a:spcBef>
                <a:spcPts val="600"/>
              </a:spcBef>
              <a:spcAft>
                <a:spcPts val="600"/>
              </a:spcAft>
              <a:buNone/>
            </a:pPr>
            <a:endParaRPr lang="en-US" sz="2400" dirty="0">
              <a:solidFill>
                <a:srgbClr val="205386"/>
              </a:solidFill>
              <a:latin typeface="Arial"/>
              <a:cs typeface="Arial"/>
            </a:endParaRPr>
          </a:p>
          <a:p>
            <a:pPr marL="285750" indent="-285750">
              <a:spcBef>
                <a:spcPts val="600"/>
              </a:spcBef>
              <a:spcAft>
                <a:spcPts val="600"/>
              </a:spcAft>
            </a:pPr>
            <a:r>
              <a:rPr lang="en-US" sz="2400" dirty="0">
                <a:solidFill>
                  <a:srgbClr val="205386"/>
                </a:solidFill>
                <a:latin typeface="Arial"/>
                <a:cs typeface="Arial"/>
              </a:rPr>
              <a:t>The Health Connector will also be deploying mobile units across the state to locate at homeless shelters, community events serving special populations, and high-traffic areas.</a:t>
            </a:r>
          </a:p>
          <a:p>
            <a:pPr marL="285750" indent="-285750">
              <a:spcBef>
                <a:spcPts val="600"/>
              </a:spcBef>
              <a:spcAft>
                <a:spcPts val="600"/>
              </a:spcAft>
            </a:pPr>
            <a:endParaRPr lang="en-US" sz="800" dirty="0">
              <a:solidFill>
                <a:srgbClr val="205386"/>
              </a:solidFill>
              <a:latin typeface="Arial"/>
              <a:cs typeface="Arial"/>
            </a:endParaRPr>
          </a:p>
          <a:p>
            <a:pPr marL="285750" indent="-285750">
              <a:spcBef>
                <a:spcPts val="600"/>
              </a:spcBef>
              <a:spcAft>
                <a:spcPts val="600"/>
              </a:spcAft>
            </a:pPr>
            <a:endParaRPr lang="en-US" sz="800" dirty="0">
              <a:solidFill>
                <a:srgbClr val="205386"/>
              </a:solidFill>
            </a:endParaRPr>
          </a:p>
          <a:p>
            <a:pPr marL="285750" indent="-285750">
              <a:spcBef>
                <a:spcPts val="600"/>
              </a:spcBef>
              <a:spcAft>
                <a:spcPts val="600"/>
              </a:spcAft>
            </a:pPr>
            <a:endParaRPr lang="en-US" dirty="0">
              <a:solidFill>
                <a:srgbClr val="205386"/>
              </a:solidFill>
            </a:endParaRPr>
          </a:p>
        </p:txBody>
      </p:sp>
    </p:spTree>
    <p:extLst>
      <p:ext uri="{BB962C8B-B14F-4D97-AF65-F5344CB8AC3E}">
        <p14:creationId xmlns:p14="http://schemas.microsoft.com/office/powerpoint/2010/main" val="2631007674"/>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D66112-F4BD-264E-8740-6022A9908B92}" type="slidenum">
              <a:rPr lang="en-US" smtClean="0"/>
              <a:pPr/>
              <a:t>24</a:t>
            </a:fld>
            <a:endParaRPr lang="en-US"/>
          </a:p>
        </p:txBody>
      </p:sp>
      <p:sp>
        <p:nvSpPr>
          <p:cNvPr id="3" name="Title 2"/>
          <p:cNvSpPr>
            <a:spLocks noGrp="1"/>
          </p:cNvSpPr>
          <p:nvPr>
            <p:ph type="title"/>
          </p:nvPr>
        </p:nvSpPr>
        <p:spPr/>
        <p:txBody>
          <a:bodyPr>
            <a:normAutofit fontScale="90000"/>
          </a:bodyPr>
          <a:lstStyle/>
          <a:p>
            <a:r>
              <a:rPr lang="en-US" b="1"/>
              <a:t>Questions? </a:t>
            </a:r>
            <a:endParaRPr lang="en-US"/>
          </a:p>
        </p:txBody>
      </p:sp>
      <p:sp>
        <p:nvSpPr>
          <p:cNvPr id="4" name="Content Placeholder 3"/>
          <p:cNvSpPr>
            <a:spLocks noGrp="1"/>
          </p:cNvSpPr>
          <p:nvPr>
            <p:ph sz="quarter" idx="13"/>
          </p:nvPr>
        </p:nvSpPr>
        <p:spPr/>
        <p:txBody>
          <a:bodyPr vert="horz" lIns="91440" tIns="45720" rIns="91440" bIns="45720" rtlCol="0" anchor="t">
            <a:normAutofit lnSpcReduction="10000"/>
          </a:bodyPr>
          <a:lstStyle/>
          <a:p>
            <a:pPr marL="0" indent="0" algn="ctr">
              <a:buNone/>
            </a:pPr>
            <a:r>
              <a:rPr lang="en-US" sz="3200" b="1" dirty="0">
                <a:solidFill>
                  <a:srgbClr val="205386"/>
                </a:solidFill>
                <a:latin typeface="Arial"/>
                <a:cs typeface="Arial"/>
              </a:rPr>
              <a:t>Thank you!</a:t>
            </a:r>
          </a:p>
          <a:p>
            <a:pPr marL="0" indent="0">
              <a:buNone/>
            </a:pPr>
            <a:endParaRPr lang="en-US" sz="3200" b="1" dirty="0">
              <a:solidFill>
                <a:srgbClr val="205386"/>
              </a:solidFill>
              <a:latin typeface="Arial"/>
              <a:cs typeface="Arial"/>
            </a:endParaRPr>
          </a:p>
          <a:p>
            <a:pPr marL="0" indent="0" algn="ctr">
              <a:buNone/>
            </a:pPr>
            <a:r>
              <a:rPr lang="en-US" sz="3200" b="1" dirty="0">
                <a:solidFill>
                  <a:srgbClr val="205386"/>
                </a:solidFill>
                <a:latin typeface="Arial"/>
                <a:cs typeface="Arial"/>
              </a:rPr>
              <a:t>Please feel free to reach out:</a:t>
            </a:r>
          </a:p>
          <a:p>
            <a:pPr marL="0" indent="0" algn="ctr">
              <a:buNone/>
            </a:pPr>
            <a:r>
              <a:rPr lang="en-US" dirty="0" smtClean="0">
                <a:latin typeface="Arial"/>
                <a:cs typeface="Arial"/>
                <a:hlinkClick r:id="rId2"/>
              </a:rPr>
              <a:t>mgonzalez@hcfama.org</a:t>
            </a:r>
            <a:endParaRPr lang="en-US" dirty="0"/>
          </a:p>
          <a:p>
            <a:pPr marL="0" indent="0" algn="ctr">
              <a:lnSpc>
                <a:spcPct val="100000"/>
              </a:lnSpc>
              <a:buNone/>
            </a:pPr>
            <a:r>
              <a:rPr lang="en-US" dirty="0" smtClean="0">
                <a:latin typeface="Arial"/>
                <a:cs typeface="Arial"/>
                <a:hlinkClick r:id="rId3"/>
              </a:rPr>
              <a:t>kmelley@hcfama.org</a:t>
            </a:r>
          </a:p>
          <a:p>
            <a:pPr marL="0" indent="0" algn="ctr">
              <a:lnSpc>
                <a:spcPct val="100000"/>
              </a:lnSpc>
              <a:buNone/>
            </a:pPr>
            <a:r>
              <a:rPr lang="en-US" dirty="0" smtClean="0">
                <a:solidFill>
                  <a:srgbClr val="205386"/>
                </a:solidFill>
                <a:latin typeface="Arial"/>
                <a:cs typeface="Arial"/>
                <a:hlinkClick r:id="rId4"/>
              </a:rPr>
              <a:t>hfrigand@hcfama.org</a:t>
            </a:r>
            <a:r>
              <a:rPr lang="en-US" dirty="0" smtClean="0">
                <a:solidFill>
                  <a:srgbClr val="205386"/>
                </a:solidFill>
                <a:latin typeface="Arial"/>
                <a:cs typeface="Arial"/>
              </a:rPr>
              <a:t> </a:t>
            </a:r>
            <a:endParaRPr lang="en-US" dirty="0">
              <a:latin typeface="Arial"/>
              <a:cs typeface="Arial"/>
              <a:hlinkClick r:id="rId3"/>
            </a:endParaRPr>
          </a:p>
          <a:p>
            <a:pPr marL="0" indent="0" algn="ctr">
              <a:lnSpc>
                <a:spcPct val="100000"/>
              </a:lnSpc>
              <a:buNone/>
            </a:pPr>
            <a:endParaRPr lang="en-US" dirty="0">
              <a:solidFill>
                <a:srgbClr val="205386"/>
              </a:solidFill>
              <a:latin typeface="Arial"/>
              <a:cs typeface="Arial"/>
            </a:endParaRPr>
          </a:p>
          <a:p>
            <a:pPr marL="0" indent="0" algn="ctr">
              <a:lnSpc>
                <a:spcPct val="100000"/>
              </a:lnSpc>
              <a:buNone/>
            </a:pPr>
            <a:r>
              <a:rPr lang="en-US" sz="3600" dirty="0">
                <a:solidFill>
                  <a:srgbClr val="205386"/>
                </a:solidFill>
                <a:latin typeface="Arial"/>
                <a:cs typeface="Arial"/>
                <a:hlinkClick r:id="rId5"/>
              </a:rPr>
              <a:t>www.hcfama.org</a:t>
            </a:r>
            <a:endParaRPr lang="en-US" sz="3600" dirty="0">
              <a:solidFill>
                <a:srgbClr val="205386"/>
              </a:solidFill>
              <a:latin typeface="Arial"/>
              <a:cs typeface="Arial"/>
            </a:endParaRPr>
          </a:p>
          <a:p>
            <a:pPr marL="0" indent="0" algn="ctr">
              <a:lnSpc>
                <a:spcPct val="100000"/>
              </a:lnSpc>
              <a:buNone/>
            </a:pPr>
            <a:endParaRPr lang="en-US" dirty="0">
              <a:solidFill>
                <a:srgbClr val="205386"/>
              </a:solidFill>
              <a:latin typeface="Arial"/>
              <a:cs typeface="Arial"/>
            </a:endParaRPr>
          </a:p>
        </p:txBody>
      </p:sp>
    </p:spTree>
    <p:extLst>
      <p:ext uri="{BB962C8B-B14F-4D97-AF65-F5344CB8AC3E}">
        <p14:creationId xmlns:p14="http://schemas.microsoft.com/office/powerpoint/2010/main" val="2956518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111069e60d0_2_147"/>
          <p:cNvSpPr txBox="1">
            <a:spLocks noGrp="1"/>
          </p:cNvSpPr>
          <p:nvPr>
            <p:ph type="title"/>
          </p:nvPr>
        </p:nvSpPr>
        <p:spPr>
          <a:xfrm>
            <a:off x="344488" y="363820"/>
            <a:ext cx="10729912" cy="62519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15386"/>
              </a:buClr>
              <a:buSzPct val="100000"/>
              <a:buFont typeface="Arial"/>
              <a:buNone/>
            </a:pPr>
            <a:r>
              <a:rPr lang="en-US" b="1"/>
              <a:t>HelpLine </a:t>
            </a:r>
            <a:endParaRPr/>
          </a:p>
        </p:txBody>
      </p:sp>
      <p:pic>
        <p:nvPicPr>
          <p:cNvPr id="256" name="Google Shape;256;g111069e60d0_2_147"/>
          <p:cNvPicPr preferRelativeResize="0"/>
          <p:nvPr/>
        </p:nvPicPr>
        <p:blipFill rotWithShape="1">
          <a:blip r:embed="rId3">
            <a:alphaModFix/>
          </a:blip>
          <a:srcRect/>
          <a:stretch/>
        </p:blipFill>
        <p:spPr>
          <a:xfrm>
            <a:off x="7086600" y="1381125"/>
            <a:ext cx="4302509" cy="4572000"/>
          </a:xfrm>
          <a:prstGeom prst="rect">
            <a:avLst/>
          </a:prstGeom>
          <a:noFill/>
          <a:ln>
            <a:noFill/>
          </a:ln>
        </p:spPr>
      </p:pic>
      <p:pic>
        <p:nvPicPr>
          <p:cNvPr id="1026" name="Picture 2" descr="https://hcfama.org/wp-content/uploads/2022/03/HelpLine-Action-10.2018.jp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25592" y="1381125"/>
            <a:ext cx="5931335" cy="4266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835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111069e60d0_2_136" descr="data:image/png;base64,iVBORw0KGgoAAAANSUhEUgAAChQAAANWCAYAAAAcXvRzAAAgAElEQVR4XuzdQW5UV9YH8HNN+PSJDOLMaNeg6RVgVsDzCqBX8JkVhAxJOaJQXGTYZAUhKwiswI8VUFlBm0E5nrUzCJOA76dqdVppGqhn8Hu+t+pnKVKkunXvub9zJAfxz3sp/BAgQIAAAQIECBAgQIAAAQIECBAgQIAAAQIECBAgQIAAAQIECBAgQIAAAQJrL5DWXgAAAQIECBAgQIAAAQIECBAgQIAAAQIECBAgQIAAAQIECBAgQIAAAQIECBAgEAKFhoAAAQIECBAgQIAAAQIECBAgQIAAAQIECBAgQIAAAQIECBAgQIAAAQIECBAQKDQDBAgQIECAAAECBAgQIECAAAECBAgQIECAAAECBAgQIECAAAECBAgQIECAQAgUGgICBAgQIECAAAECBAgQIECAAAECBAgQIECAAAECBAgQIECAAAECBAgQIEBAoNAMECBAgAABAgQIECBAgAABAgQIECBAgAABAgQIECBAgAABAgQIECBAgAABAiFQaAgIECBAgAABAgQIECBAgAABAgQIECBAgAABAgQIECBAgAABAgQIECBAgAABgUIzQIAAAQIECBAgQIAAAQIECBAgQIAAAQIECBAgQIAAAQIECBAgQIAAAQIECCwEEgYCBAgQIECAAAECBAgQIECAAAECBAgQIECAAAECBAgQIECAAAECBAgQIECAgEChGSBAgAABAgQIECBAgAABAgQIECBAgAABAgQIECBAgAABAgQIECBAgAABAgQ8odAMECBAgAABAgQIECBAgAABAgQIECBAgAABAgQIECBAgAABAgQIECBAgAABAl55bAYIECBAgAABAgQIECBAgAABAgQIECBAgAABAgQIECBAgAABAgQIECBAgACBECg0BAQIECBAgAABAgQIECBAgAABAgQIECBAgAABAgQIECBAgAABAgQIECBAgIBAoRkgQIAAAQIECBAgQIAAAQIECBAgQIAAAQIECBAgQIAAAQIECBAgQIAAAQIEFgIJAwECBAgQIECAAAECBAgQIECAAAECBAgQIECAAAECBAgQIECAAAECBAgQIEBAoNAMECBAgAABAgQIECBAgAABAgQIECBAgAABAgQIECBAgAABAgQIECBAgAABAp5QaAYIECBAgAABAgQIECBAgAABAgQIECBAgAABAgQIECBAgAABAgQIECBAgAABrzw2AwQIECBAgAABAgQIECBAgAABAgQIECBAgAABAgQIECBAgAABAgQIECBAgEAIFBoCAgQIECBAgAABAgQIECBAgAABAgQIECBAgAABAgQIECBAgAABAgQIECBAQKDQDBAgQIAAAQIECBAgQIAAAQIECBAgQIAAAQIECBAgQIAAAQIECBAgQIAAAQILgYSBAAECBAgQIECAAAECBAgQIECAAAECBAgQIECAAAECBAgQIECAAAECBAgQICBQaAYIECBAgAABAgQIECBAgAABAgQIECBAgAABAgQIECBAgAABAgQIECBAgAABTyg0AwQIECBAgAABAgQIECBAgAABAgQIECBAgAABAgQIECBAgAABAgQIECBAgIBXHpsBAgQIECBAgAABAgQIECBAgAABAgQIECBAgAABAgQIECBAgAABAgQIECBAIAQKDQEBAgQIECBAgAABAgQIECBAgAABAgQIECBAgAABAgQIECBAgAABAgQIECAgUGgGCBAgQIAAAQIECBAgQIAAAQIECBAgQIAAAQIECBAgQIAAAQIECBAgQIAAgYVAwkCAAAECBAgQIECAAAECBAgQIECAAAECBAgQIECAAAECBAgQIECAAAECBAgQECg0AwQIECBAgAABAgQIECBAgAABAgQIECBAgAABAgQIECBAgAABAgQIECBAgIAnFJoBAgQIECBAgAABAgQIECBAgAABAgQIECBAgAABAgQIECBAgAABAgQIECBAwCuPzQABAgQIECBAgAABAgQIECBAgAABAgQIECBAgAABAgQIECBAgAABAgQIECAQAoWGgAABAgQIECBAgAABAgQIECBAgAABAgQIECBAgAABAgQIECBAgAABAgQIEBAoNAMECBAgQIAAAQIECBAgQIAAAQIECBAgQIAAAQIECBAgQIAAAQIECBAgQIDAQiBhIECAAAECBAgQIECAAAECBAgQIECAAAECBAgQIECAAAECBAgQIECAAAECBAgIFJoBAgQIECBAgAABAgQIECBAgAABAgQIECBAgAABAgQIECBAgAABAgQIECBAwBMKzQABAgQIECBAgAABAgQIECBAgAABAgQIECBAgAABAgQIECBAgAABAgQIECDglcdmgAABAgQIECBAgAABAgQIECBAgAABAgQIECBAgAABAgQIECBAgAABAgQIEAiBQkNAgAABAgQIECBAgAABAgQIECBAgAABAgQIECBAgAABAgQIECBAgAABAgQICBSaAQIECBAgQIAAAQIECBAgQIAAAQIECBAgQIAAAQIECBAgQIAAAQIECBAgQGAhkDAQIECAAAECBAgQIECAAAECBAgQIECAAAECBAgQIECAAAECBAgQIECAAAECBAQKzQABAgQIECBAgAABAgQIECBAgAABAgQIECBAgAABAgQIECBAgAABAgQIECDgCYVmgAABAgQIECBAgAABAgQIECBAgAABAgQIECBAgAABAgQIECBAgAABAgQIEPDKYzNAgAABAgQIECBAgAABAgQIECBAgAABAgQIECBAgAABAgQIECBAgAABAgQIhEChISBAgAABAgQIECBAgAABAgQIECBAgAABAgQIECBAgAABAgQIECBAgAABAgQECs0AAQIECBAgQIAAAQIECBAgQIAAAQIECBAgQIAAAQIECBAgQIAAAQIECBAgsBBIGAgQIECAAAECBAgQIECAAAECBAgQIECAAAECBAgQIECAAAECBAgQIECAAAECAoVmgAABAgQIECBAgAABAgQIECBAgAABAgQIECBAgAABAgQIECBAgAABAgQIEPCEQjNAgAABAgQIECBAgAABAgQIECBAgAABAgQIECBAgAABAgQIECBAgAABAgQIeOWxGSBAgAABAgQIECBAgAABAgQIECBAgAABAgQIECBAgAABAgQIECBAgAABAgRCoNAQECBAgAABAgQIECBAgAABAgQIECBAgAABAgQIECBAgAABAgQIECBAgAABAgKFZoAAAQIECBAgQIAAAQIECBAgQIAAAQIECBAgQIAAAQIECBAgQIAAAQIECBBYCCQMBAgQIECAAAECBAgQIECAAAECBAgQIECAAAECBAgQIECAAAECBAgQIECAAAGBQjNAgAABAgQIECBAgAABAgQIECBAgAABAgQIECBAgAABAgQIECBAgAABAgQIeEKhGSBAgAABAgQIECBAgAABAgQIECBAgAABAgQIECBAgAABAgQIECBAgAABAgS88tgMECBAgAABAgQIECBAgAABAgQIECBAgAABAgQIECBAgAABAgQIECBAgAABAiFQaAgIECBAgAABAgQIECBAgAABAgQIECBAgAABAgQIECBAgAABAgQIECBAgAABgUIzQIAAAQIECBAgQIAAAQIECBAgQIAAAQIECBAgQIAAAQIECBAgQIAAAQIECCwEEgYCBAgQIECAAAECBAgQIECAAAECBAgQIECAAAECBAgQIECAAAECBAgQIECAgEChGSBAgAABAgQIECBAgAABAgQIECBAgAABAgQIECBAgAABAgQIECBAgAABAgQ8odAMECBAgAABAgQIECBAgAABAgQIECBAgAABAgQIECBAgAABAgQIECBAgAABAl55bAYIECBAgAABAgQIECBAgAABAgQIECBAgAABAgQIECBAgAABAgQIECBAgACBECg0BAQIECBAgAABAgQIECBAgAABAgQIECBAgAABAgQIECBAgAABAgQIECBAgIBAoRkgQIAAAQIECBAgQIAAAQIECBAgQIAAAQIECBAgQIAAAQIECBAgQIAAAQIEFgIJAwECBAgQIECAAAECBAgQIECAAAECBAgQIECAAAECBAgQIECAAAECBAgQIEBAoNAMECBAgAABAgQIECBAgAABAgQIECBAgAABAgQIECBAgAABAgQIECBAgAABAp5QaAYIECBAgAABAgQIECBAgAABAgQIECBAgAABAgQIECBAgAABAgQIECBAgAABrzw2AwQIECBAgAABAgQIECBAgAABAgQIECBAgAABAgQIECBAgAABAgQIECBAgEAIFBoCAgQIECBAgAABAgQIECBAgAABAgQIECBAgAABAgQIECBAgAABAgQIECBAQKDQDBAgQIAAAQIECBAgQIAAAQIECBAgQIAAAQIECBAgQIAAAQIECBAgQIAAAQILgYSBAAECBAgQIECAAAECBAgQIECAAAECBAgQIECAAAECBAgQIECAAAECBAgQICBQaAYIECBAgAABAgQIECBAgAABAgQIECBAgAABAgQIECBAgAABAgQIECBAgAABTyg0AwQIECBAgAABAgQIECBAgAABAgQIECBAgAABAgQIECBAgAABAgQIECBAgIBXHpsBAgQIECBAgAABAgQIECBAgAABAgQIECBAgAABAgQIECBAgAABAgQIECBAIAQKDQEBAgQIECBAgAABAgQIECBAgAABAgQIECBAgAABAgQIECBAgAABAgQIECAgUGgGCBAgQIAAAQIECBAgQIAAAQIECBAgQIAAAQIECBAgQIAAAQIECBAgQIAAgYVAwkCAAAECBAgQIECAAAECBAgQIECAAAECBAgQIECAAAECBAgQIECAAAECBAgQECg0AwQIECBAgAABAgQIECBAgAABAgQIECBAgAABAgQIECBAgAABAgQIECBAgIAnFJoBAgQIECBAgAABAgQIECBAgAABAgQIECBAgAABAgQIECBAgAABAgQIECBAwCuPzQABAgQIECBAgAABAgQIECBAgAABAgQIECBAgAABAgQIECBAgAABAgQIECAQAoWGgAABAgQIECBAgAABAgQIECBAgAABAgQIECBAgAABAgQIECBAgAABAgQIEBAoNAMECBAgQIAAAQIECBAgQIAAAQIECBAgQIAAAQIECBAgQIAAAQIECBAgQIDAQiBhIECAAAECBAgQIECAAAECBAgQIECAAAECBMoTaK5+06S4lA+Ov3pWXnUqIkCAAAECBAgQIECAAAECBFZRQKBwFbvqTgQIECBAgAABAgQIECBAgAABAgQIECBQpUCzOdmMK5e/Tylu//ECOceTePnbnfZkclLlxRRNgAABAgQIECBAgAABAgQIVCEgUFhFmxRJgAABAgQIECBAgAABAgQIECBAgAABAqsu0Fz99lpcev08Rdp8211z5JN4felGe3zvcNUt3I8AAQIECBAgQIAAAQIECBC4GAGBwotxdyoBAgQIECBAgAABAgQIECBAgAABAgQIEPgPgZ3RtI2Im+9jyZHbdr63g44AAQIECBAgQIAAAQIECBAg0IeAQGEfqvYkQIAAAQIECBAgQIAAAQIECBAgQIAAAQJnEGi2Ht5OKf/Y5Sv59elOe/z1InzohwABAgQIECBAgAABAgQIECBwrgIChefKaTMCBAgQIECAAAECBAgQIECAAAECBAgQIHB2gWZrOkkp7nf5Zs7xoD0aT7qstYYAAQIECBAgQIAAAQIECBAgcBYBgcKzaFlLgAABAgQIECBAgAABAgQIECBAgAABAgR6EGhG00cp4osuW+eI79r5+G6XtdYQIECAAAECBAgQIECAAAECBM4iIFB4Fi1rCRAgQIAAAQIECBAgQIAAAQIECBAgQIBADwLNn/bvpo30ty5b59P8Zfvz3qMua60hQIAAAQIECBAgQIAAAQIECJxFQKDwLFrWEiBAgAABAgQIECBAgAABAgQIECBAgACBHgSa0XQ7RTzvsnWOuNHOx7Mua60hQIAAAQIECBAgQIAAAQIECJxFQKDwLFrWEiBAgAABAgQIECBAgAABAgQIECBAgACBngS6vPY453jQHo0nPZVgWwIECBAgQIAAAQIECBAgQGDNBQQK13wAXJ8AAQIECBAgQIAAAQIECBAgQIAAAQIEyhBoNiebceWTxymlW2+rKOf8tD3au11GtaogQIAAAQIECBAgQIAAAQIEVlFAoHAVu+pOBAgQIECAAAECBAgQIECAAAECBAgQIFCtQLP18HbE6W6K2F5cIkfMIjYet0dfPan2UgonQIAAAQIECBAgQIAAAQIEqhAQKKyiTYokQIAAAQIECBAgQIAAAQIECBAgQIAAAQIECBAgQIAAAQIECBAgQIAAAQL9CggU9utrdwIECBAgQIAAAQIECBAgQIAAAQIECBAgQIAAAQIECBAgQIAAAQIECBAgUIWAQGEVbVIkAQIECBAgQIAAAQIECBAgQIAAAQIECBAgQIAAAQIECBAgQIAAAQIECBDoV0CgsF9fuxMgQIAAAQIECBAgQIAAAQIECBAgQIAAAQIECBAgQIAAAQIECBAgQIAAgSoEBAqraJMiCRAgQIAAAQIECBAgQIAAAQIECBAgQIAAAQIECBAgQIAAAQIECBAgQIBAvwIChf362p0AAQIECBAgQIAAAQIECBAgQIAAAQIECBAgQIAAAQIECBAgQIAAAQIECFQhIFBYRZsUSYAAAQIECBAgQIAAAQIECBAgQIAAAQIECBAgQIAAAQIECBAgQIAAAQIE+hUQKOzX1+4ECBAgQIAAAQIECBAgQIAAAQIECBAgQIAAAQIECBAgQIAAAQIECBAgQKAKAYHCKtqkSAIECBAgQIAAAQIECBAgQIAAAQIECBAgQIAAAQIECBAgQIAAAQIECBAg0K+AQGG/vnYnQIAAAQIECBAgQIAAAQIECBAgQIAAAQIECBAgQIAAAQIECBAgQIAAAQJVCAgUVtEmRRIgQIAAAQIECBAgQIAAAQIECBAgQIAAAQIECBAgQIAAAQIECBAgQIAAgX4FBAr79bU7AQIECBAgQIAAAQIECBAgQIAAAQIECBAgQIAAAQIECBAgQIAAAQIECBCoQkCgsIo2KZIAAQIECBAgQIAAAQIECBAgQIAAAQIECBAgQIAAAQIECBAgQIAAAQIECPQrIFDYr6/dCRAgQIAAAQIECBAgQIAAAQIECBAgQIAAAQIECBAgQIAAAQIECBAgQIBAFQIChVW0SZEECBAgQIAAAQIECBAgQIAAAQIECBAgQIAAAQIECBAgQIAAAQIECBAgQKBfAYHCfn3tToAAAQIECBAgQIAAAQIECBAgQIAAAQIECBAgQIAAAQIECBAgQIAAAQIEqhAQKKyiTYokQIAAAQIECBAgQIAAAQIECBAgQIAAAQIECBAgQIAAAQIECBAgQIAAAQL9CggU9utrdwIECBAgQIAAAQIECBAgQIAAAQIECBAgQIAAAQIECBAgQIAAAQIECBAgUIWAQGEVbVIkAQIECBAgQIAAAQIECBAgQIAAAQIECBAgQIAAAQIECBAgQIAAAQIECBDoV0CgsF9fuxMgQIAAAQIECBAgQIAAAQIECBAgQIAAAQIECBAgQIAAAQIECBAgQIAAgSoEBAqraJMiCRAgQIAAAQIECBAgQIAAAQIECBAgQIAAAQIECBAgQIAAAQIECBAgQIBAvwIChf362p0AAQIECBAgQIAAAQIECBAgQIAAAQIECBAgQIAAAQIECBAgQIAAAQIECFQhIFBYRZsUSYAAAQIECBAgQIAAAQIECBAgQIAAAQIECBAgQIAAAQIECBAgQIAAAQIE+hUQKOzX1+4ECBAgQIAAAQIECBAgQIAAAQIECBAgQIAAAQIECBAgQIAAAQIECBAgQKAKAYHCKtqkSAIECBAgQIAAAQIECBAgQIAAAQIECBAgQIAAAQIECBAgQIAAAQIECBAg0K+AQGG/vnYnQIAAAQIECBAgQIAAAQIECBAgQIAAAQIECBAgQIAAAQIECBAgQIAAAQJVCAgUVtEmRRIgQIAAAQIECBAgQIAAAQIECBAgQIAAAQIECBAgQIAAAQIECBAgQIAAgX4FBAr79bU7AQIECBAgQIAAAQIECBAgQIAAAQIECBAgQIAAAQIECBAgQIAAAQIECBCoQkCgsIo2KZIAAQIECBAgQIAAAQIECBAgQIAAAQIECBAgQIAAAQIECBAgQIAAAQIECPQrIFDYr6/dCRAgQIAAAQIECBAgQIAAAQIECBAgQIAAAQIECBAgQIAAAQIECBAgQIBAFQIChVW0SZEECBAgQIAAAQIECBAgQIAAAQIECBAgQIAAAQIECBAgQIAAAQIECBAgQKBfAYHCfn3tToAAAQIECBAgQIAAAQIECBAgQIAAAQIECBAgQIAAAQIECBAgQIAAAQIEqhAQKKyiTYokQIAAAQIECBAgQIAAAQIECBAgQIAAAQIECBAgQIAAAQIECBAgQIAAAQL9CggU9utrdwIECBAgQIAAAQIECBAgQIAAAQIECBAgQIAAAQIECBAgQIAAAQIECBAgUIWAQGEVbVIkAQIECBAgQIAAAQIECBAgQIAAAQIECBAgQIAAAQIECBAgQIAAAQIECBDoV0CgsF9fuxMgQIAAAQIECBAgQIAAAQIECBAgQIAAAQIECBAgQIAAAQIECBAgQIAAgSoEBAqraJMiCRAgQIAAAQIECBAgQIAAAQIECBAgQIAAAQIECBAgQIAAAQIECBAgQIBAvwIChf362p0AAQIECBAgQIAAAQIECBAgQIAAAQIECBAgQIAAAQIECBAgQIAAAQIECFQhIFBYRZsUSYAAAQIECBAgQIAAAQIECBAgQIAAAQIECBAgQIAAAQIECBAgQIAAAQIE+hUQKOzX1+4ECBAgQIAAAQIECBAgQIAAAQIECBAgQIAAAQIECBAgQIAAAQIECBAgQKAKAYHCKtqkSAIECBAgQIAAAQIECBAgQIAAAQIECBAgQIAAAQIECBAgQIAAAQIECBAg0K+AQGG/vnYnQIAAAQIECBAgQIAAAQIECBAgQIAAAQIECBAgQIAAAQIECBAgQIAAAQJVCAgUVtEmRRIgQIAAAQIECBAgQIAAAQIECBAgQIAAAQIECBAgQIAAAQIECBAgQIAAgX4FBAr79bU7AQIECBAgQIAAAQIECBAgQIAAAQIECBAgQIAAAQIECBAgQIAAAQIECBCoQkCgsIo2KZIAAQIECBAgQIAAAQIECBAgQIAAAQIECBAgQIAAAQIECBAgQIAAAQIECPQrIFDYr6/dCRAgQIAAAQIECBAgQIAAAQIECBAgQIAAAQIECBAgQIAAAQIECBB4Q6DZeng7Il+PiO2ImEWKp+18PANFgMDFCggUXqy/0wkQIECAAAECBAgQIECAAAECBAgQIECAAAECBAgQIECAAAECBAisjUBz9dtrsXH6Y0r/DBL+x0+O/Ch+ffWgPZmcrA2IixIoTECgsLCGKIcAAQIECBAgQIAAAQIECBAgQIAAAQIECBAgQIAAAQIECBAgQIDAKgo0m5PN+PSTv6dIm++6X47ctvO9nVW8vzsRqEFAoLCGLqmRAAECBAgQIECAAAECBAgQIECAAAECBAgQIECAAAECBAgQIECAQOUCzdb+45TS/y27Ro64087Hj5et8zkBAucvIFB4/qZ2JECAAAECBAgQIECAAAECBAgQIECAAAECBAgQIECAAAECBAgQIEDgDYGd0TR3RHl2MB83HddaRoDAOQoIFJ4jpq0IECBAgAABAgQIECBAgAABAgQIECBAgAABAgQIECBAgAABAgQIEPhvgWY03U4Rz7vY5Mgn7Xzv8y5rrSFA4HwFBArP19NuBAgQIECAAAECBAgQIECAAAECBAgQIECAAAECBAgQIECAAAECBAi8IXCWQGFE/HIwH29CJEBgeAGBwuHNnUiAAAECBAgQIECAAAECBAgQIECAAAECBAgQIECAAAECBAgQIEBg7QS88njtWu7CFQoIFFbYNCUTIECAAAECBAgQIECAAAECBAgQIECAAAECBAgQIECAAAECBAgQqE2gGU0fpYgvltWdc/pre/TVk2XrfE6AwPkLCBSev6kdCRAgQIAAAQIECBAgQIAAAQIECBAgQIAAAQIECBAgQIAAAQIECBB4Q6DZnGymK5/MIqU/vwsn5/y0Pdq7DY8AgYsRECi8GHenEiBAgAABAgQIECBAgAABAgQIECBAgAABAgQIECBAgAABAgQIEFg7gUWoMK588jildOvNy+ccD9qj8WTtUFyYQEECAoUFNUMpBAgQIECAAAECBAgQIECAAAECBAgQIECAAAECBAgQIECAAAECBNZBoLn6TRMpbUdKm5HiMF5vtO3xvcN1uLs7EihZQKCw5O6ojQABAgQIECBAgAABAgQIECBAgAABAgQIECBAgAABAgQIECBAgAABAgQIDCQgUDgQtGMIECBAgAABAgQIECBAgAABAgQIECBAgAABAgQIECBAgAABAgQIECBAgEDJAgKFJXdHbQQIECBAgAABAgQIECBAgAABAgQIECBAgAABAgQIECBAgAABAgQIECBAYCABgcKBoB1DgAABAgQIECBAgAABAgQIECBAgAABAgQIECBAgAABAgQIECBAgAABAgRKFhAoLLk7aiNAgAABAgQIECBAgAABAgQIECBAgAABAgQIECBAgAABAgQIECBAgAABAgMJCBQOBO0YAgQIECBAgAABAgQIECBAgAABAgQIECBAgAABAgQIECBAgAABAgQIECBQsoBAYcndURsBAgQIECBAgAABAgQIECBAgAABAgQIECBAgAABAgQIECBAgAABAgQIEBhIQKBwIGjHECBAgAABAgQIECBAgAABAgQIECBAgAABAgQIECBAgAABAgQIECBAgACBkgUECkvujtoIECBAgAABAgQIECBAgAABAgQIECBAgAABAgQIECBAgAABAgQIEMEZ57kAACAASURBVCBAgMBAAgKFA0E7hgABAgQIECBAgAABAgQIECBAgAABAgQIECBAgAABAgQIECBAgAABAgQIlCwgUFhyd9RGgAABAgQIECBAgAABAgQIECBAgAABAgQIECBAgAABAgQIECBAgAABAgQGEhAoHAjaMQQIECBAgAABAgQIECBAgAABAgQIECBAgAABAgQIECBAgAABAgQIECBAoGQBgcKSu6M2AgQIECBAgAABAgQIECBAgAABAgQIECBAgAABAgQIECBAgAABAgQIECAwkIBA4UDQjiFAgAABAgQIECBAgAABAgQIECBAgAABAgQIECBAgAABAgQIECBAgAABAiULCBSW3B21ESBAgAABAgQIECBAgAABAgQIECBAgAABAgQIECBAgAABAgQIECBAgACBgQQECgeCdgwBAgQIECBAgAABAgQIECBAgAABAgQIECBAgAABAgQIECBAgAABAgQIEChZQKCw5O6ojQABAgQIECBAgAABAgQIECBAgAABAgQIECBAgAABAgQIECBAgAABAgQIDCQgUDgQtGMIECBAgAABAgQIECBAgAABAgQIECBAgAABAgQIECBAgAABAgQIECBAgEDJAgKFJXdHbQQIECBAgAABAgQIECBAgAABAgQIECBAgAABAgQIECBAgAABAgQIECBAYCABgcKBoB1DgAABAgQIECBAgAABAgQIECBAgAABAgQIECBAgAABAgQIECBAgAABAgRKFhAoLLk7aiNAgAABAgQIECBAgAABAgQIECBAgAABAgQIECBAgAABAgQIECBAgAABAgMJCBQOBO0YAgQIECBAgAABAgQIECBAgAABAgQIECBAgAABAgQIECBAgAABAgQIECBQsoBAYcndURsBAgQIECBAgAABAgQIECBAgAABAgQIECBAgAABAgQIECBAgAABAgQIEBhIQKBwIGjHECBAgAABAgQIECBAgAABAgQIECBAgAABAgQIECBAgAABAgQIECBAgACBkgUECkvujtoIECBAgAABAgQIECBAgAABAgQIECBAgAABAgQIECBAgAABAgQIECBAgMBAAgKFA0E7hgABAgQIECBAgAABAgQIECBAgAABAgQIECBAgAABAgQIECBAgAABAgQIlCwgUFhyd9RGgAABAgQIECBAgAABAgQIECBAgAABAgQIECBAgAABAgQIECBAgAABAgQGEhAoHAjaMQQIECBAgAABAgQIECBAgAABAgQIECBAgAABAgQIECBAgAABAgQIECBAoGQBgcKSu6M2AgQIECBAgAABAgQIECBAgAABAgQIECBAgAABAgQIECBAgAABAgQIECAwkIBA4UDQjiFAgAABAgQIECBAgAABAgQIECBAgAABAgQIECBAgAABAgQIECBAgAABAiULCBSW3B21ESBAgAABAgQIECBAgAABAgQIECBAgAABAgQIECBAgAABAgQIECBAgACBgQQECgeCdgwBAgQIECBAgAABAgQIECBAgAABAgQIECBAgAABAgQIECBAgAABAgQIEChZQKCw5O6ojQABAgQIECBAgAABAgQIECBAgAABAgQIECBAgAABAgQIECBAgAABAgQIDCQgUDgQtGMIECBAgAABAgQIECBAgAABAgQIECBAgAABAgQIECBAgAABAgQIECBAgEDJAgKFJXdHbQQIECBAgAABAgQIECBAgAABAgQIECBAgAABAgQIECBAgAABAgQIECBAYCABgcKBoB1DgAABAgQIECBAgAABAgQIECBAgAABAgQIECBAgAABAgQIECBAgAABAgRKFhAoLLk7aiNAgAABAgQIECBAgAABAgQIECBAgAABAgQIECBAgAABAgQIECBAgAABAgMJCBQOBO0YAgQIECBAgAABAgQIECBAgAABAgQIECBAgAABAgQIECBAgAABAgQIECBQsoBAYcndURsBAgQIECBAgAABAgQIECBAgAABAgQIECBAgAABAgQIECBAgAABAgQIEBhIQKBwIGjHECBAgAABAgQIECBAgAABAgQIECBAgAABAgQIECBAgAABAgQIECBAgACBkgUECkvujtoIECBAgAABAgQIECBAgAABAgQIECBAgAABAgQIECBAgAABAgQIECBAgMBAAgKFA0E7hgABAgQIECBAgAABAgQIECBAgAABAgQIECBAgAABAgQIECBAgAABAgQIlCwgUFhyd9RGgAABAgQIECBAgAABAgQIECBAgAABAgQIECBAgAABAgQIECBAgAABAgQGEhAoHAjaMQQIECBAgAABAgQIECBAgAABAgQIECBAgAABAgQIECBAgAABAgQIECBAoGQBgcKSu6M2AgQIECBAgAABAgQIECBAgAABAgQIECBAgAABAgQIECBAgAABAgQIECAwkIBA4UDQjiFAgAABAgQIECBAgAABAgQIECBAgAABAgQIECBAgAABAgQIECBAgAABAiULCBSW3B21ESBAgAABAgQIECBAgAABAgQIECBAgAABAgQIECBAgAABAgQIECBAgACBgQQECgeCdgwBAgQIECBAgAABAgQIECBAgAABAgQIECBAgAABAgQIECBAgAABAgQIEChZQKCw5O6ojQABAgQIECBAgAABAgQIECBAgAABAgQIECBAgAABAgQIECBAgAABAgQIDCQgUDgQtGMIECBAgAABAgQIECBAgAABAgQIECBAgAABAgQIECBAgAABAgQIECBAgEDJAgKFJXdHbQQIECBAgAABAgQIECBAgAABAgQIECBAgAABAgQIECBAgAABAgQIECBAYCABgcKBoB1DgAABAgQIECBAgAABAgQIECBAgAABAgQIECBAgAABAgQIECBAgAABAgRKFhAoLLk7aiNAgAABAgQIECBAgAABAgQIECBAgAABAgQIECBAgAABAgQIECBAgAABAgMJCBQOBO0YAgQIECBAgAABAgQIECBAgAABAgQIECBAgAABAgQIECBAgAABAgQIECBQsoBAYcndURsBAgQIECBAgAABAgQIECBAgAABAgQIECBAgAABAgQIECBAgAABAgQIEBhIQKBwIGjHECBAgAABAgQIECBAgAABAgQIECBAgAABAgQIECBAgAABAgQIECBAgACBkgUECkvujtoIECBAgAABAgQIECBAgAABAgQIECBAgAABAgQIECBAgAABAgQIECBAgMBAAgKFA0E7hgABAgQIECBAgAABAgQIECBAgAABAgQIECBAgAABAgQIECBAgAABAgQIlCwgUFhyd9RGgAABAgQIECBAgAABAgQIECBAgAABAgQIECBAgAABAgQIECBAgAABAgQGEhAoHAjaMQQIECBAgAABAgQIECBAgAABAgQIECBAgAABAgQIECBAgAABAgQIECBAoGQBgcKSu6M2AgQIECBAgAABAgQIECBAgAABAgQIECBAgAABAgQIECBAgAABAgQIECAwkIBA4UDQjiFAgAABAgQIECBAgAABAgQIECBAgAABAgQIECBAgAABAgQIECBAgAABAiULCBSW3B21ESBAgAABAgQIECBAgAABAgQIECBAgAABAgQIECBAgAABAgQIECBAgACBgQQECgeCdgwBAgQIECBAgAABAgQIECBAgAABAgQIECBAgAABAgQIECBAgAABAgQIEChZQKCw5O6ojQABAgQIECBAgAABAgQIECBAgAABAgQIECBAgAABAgQIECBAgAABAgQIDCQgUDgQtGMIECBAgAABAgQIECBAgAABAgQIECBAgAABAgQIECBAgAABAgQIECBAgEDJAgKFJXdHbQQIECBAgAABAgQIECBAgAABAgQIECBAgAABAgQIECBAgAABAgQIECBAYCABgcKBoB1DgAABAgQIECBAgAABAgQIECBAgAABAgQIECBAgAABAgQIECBAgAABAgRKFhAoLLk7aiNAgAABAgQIECBAgAABAgQIECBAgAABAgQIECBAgAABAgQIECBAgAABAgMJCBQOBO0YAgQIECBAgAABAgQIECBAgAABAgQIECBAgAABAgQIECBAgAABAgQIECBQsoBAYcndURsBAgQIECBAgAABAgQIECBAgAABAgQIECBAgAABAgQIECBAgAABAgQIEBhIQKBwIGjHECBAgAABAgQIECBAgAABAgQIECBAgAABAgQIECBAgAABAgQIECBAgACBkgUECkvujtoIECBAgAABAgQIECBAgAABAgQIECBAgAABAgQIECBAgAABAgQIECBAgMBAAgKFA0E7hgABAgQIECBAgAABAgQIECBAgAABAgQIECBAgAABAgQIECBAgAABAgQIlCwgUFhyd9RGgAABAgQIECBAgAABAgQIECBAgAABAgQIECBAgAABAgQIECBAgAABAgQGEhAoHAjaMQQIECBAgAABAgQIECBAgAABAgQIECBAgAABAgQIECBAgAABAgQIECBAoGQBgcKSu6M2AgQIECBAgAABAgQIECBAgAABAgQIECBAgAABAgQIECBAgAABAgQIECAwkIBA4UDQjiFAgAABAgQIEFhPgWY03Y4ctyJiOyJmKfLs4Gjv6XpquDUBAgQIECBAgAABAgQIECBAgAABAgQIECBAgAABAiULCBSW3B21ESBAgAABAgQIVCvQbE4248rl71OK229eIueYRYo77Xw8q/aCCidAgAABAgQIECBAgAABAgQIECBAgAABAgQIECBAYOUEBApXrqUuRIAAAQIECBAgUILAzmjaRsTNd9WSI5/Er6/+0p5MTkqoVw0ECBAgQIAAAQIECBAgQIAAAQIECBAgQIAAAQIECBAQKDQDBAgQIECAAAECBM5ZoBlNd1PE98u2zTn/0B7t7S5b53MCBAgQIECAAAECBAgQIECAAAECBAgQIECAAAECBAgMISBQOISyMwgQIECAAAECBNZKYNnTCf+IcTAf+2/ytZoOlyVAgAABAgQIECBAgAABAgQIECBAgAABAgQIECBQroC/vCy3NyojQIAAAQIECBCoVGBnNF28xvizLuXniBvtfDzrstYaAgQIECBAgAABAgQIECBAgAABAgQIECBAgAABAgQI9CkgUNinrr0JECBAgAABAgTWUkCgcC3b7tIECBAgQIAAAQIECBAgQIAAAQIECBAgQIAAAQIEqhcQKKy+hS5AgAABAgQIECBQmoBXHpfWEfUQIECAAAECBAgQIECAAAECBAgQIECAAAECBAgQINBFQKCwi5I1BAgQIECAAAECBM4g0Gw9vJ1S/nHZV3LEd+18fHfZOp8TIECAAAECBAgQIECAAAECBAgQIECAAAECBAgQIEBgCAGBwiGUnUGAAAECBAgQILB2As3W/pOU0q13XjznF/nlq+32ZHKydjguTIAAAQIECBAgQIAAAQIECBAgQIAAAQIECBAgQIBAkQIChUW2RVEECBAgQIAAAQKrINBsTScpxf0375JzfhovX+0KE65Cl92BAAECBAgQIECAAAECBAgQIECAAAECBAgQIECAwOoICBSuTi/dhAABAgQIECBAoECB5uq31+LSaRM5rkXOJ7GR2nY+nhVYqpIIECBAgAABAgQIECBAgAABAgQIECBAgAABAgQIEFhzAYHCNR8A1ydAgAABAgQIECBAgAABAgQIECBAgAABAgQIECBAgAABAgQIECBAgAABAgsBgUJzQIAAAQIECBAgQIAAAQIECBAgQIAAAQIECBAgQIAAAQIECBAgQIAAAQIECAgUmgECBAgQIECAAAECBAgQIECAAAECBAgQIECAAAECBAgQIECAAAECBAgQIEDAEwrNAAECBAgQIECAAAECBAgQIECAAAECBAgQIECAAAECBAgQIECAAAECBAgQIOCVx2aAAAECBAgQIECAAAECBAiUK9Bc/fZa2nh9PUfaTpFn+fTST+3xvcNyK1YZAQIECBBYbYH/+t2c0ot2Pp6t9q3djgABAgQIECBAgAABAgQIEFgngbROl3VXAgQIECBAgAABAgQIECBQi0Azmj5KEV+8WW+O/Kid731Zyz3USYAAAQIEVkWg2ZpOUor7b/vdHL++etCeTE5W5a7uQYAAAQIECBAgQIAAAQIECKyvgEDh+vbezQkQIECAAAECBAgQIECgUIGd0bSNiJvvKi9Hbtv53k6h5SuLAAECBAisnECztf8kpXTrnb+bc8zao/GNlbu4CxEgQIAAAQIECBAgQIAAAQJrJyBQuHYtd2ECBAgQIECAAAECBAgQKFmg+dP+3bSR/rasxnyav2x/3nu0bJ3PCRAgQIAAgY8TaLYe3k4p/7hsl5zjQXs0nixb53MCBAgQIECAAAECBAgQIECAQMkCAoUld0dtBAgQIECAAAECBAgQILB2Ajuj/VlEur7s4tmTkJYR+ZwAAQIECJyLwLInB/9+SI580s73Pj+XQ21CgAABAgQIECBAgAABAgQIELggAYHCC4J3LAECBAgQIECAAAECBAgQeJvAzmiau8oczMf+XN8VyzoCBAgQIPCBAjuj6UlEfNbl6/n1xl/a43uHXdZaQ4AAAQIECBAgQIAAAQIECBAoUcBfPJTYFTURIECAAAECBAgQIECAwFoKNJuTzfTp5X90vXz+9bfP25PJIuTghwABAgQIEOhJ4Cxh/xxxo52PZz2VYlsCBAgQIECAAAECBAgQIECAQO8CAoW9EzuAAAECBAgQIECAAAECBAh0F9jZ2j+MlP689Bs5vzg42ru2dJ0FBAgQIECAwEcJdH3l8eIQTw/+KGpfJkCAAAECBAgQIECAAAECBAoQECgsoAlKIECAAAECBAgQIECAAAECvws0o+mjFPHFMpEc8V07H99dts7nBAgQIECAwMcJNFvTSUpxf9kuOecf2qO93WXrfE6AAAECBAgQIECAAAECBAgQKFlAoLDk7qiNAAECBAgQIECAAAECBNZO4J+vPb7yyey9TynM+UV++Wrb647XbjxcmAABAgQuSGBntD+LSNffc/wv+dffrvndfEENciwBAgQIECBAgAABAgQIECBwbgIChedGaSMCBAgQIECAAAECBAgQIHA+As3Vb6+lS6ePI+LmW3Z8ll9v7LbH9w7P5zS7ECBAgAABAssE3v+7Of+UI+228/Fs2T4+J0CAAAECBAgQIECAAAECBAiULiBQWHqH1EeAAAECBAgQIECAAAECayvQjKaL1yZup4jtHLEIKcza+XgRNPRDgAABAgQIXICA380XgO5IAgQIECBAgAABAgQIECBAYFABgcJBuR1GgAABAgQIECBAgAABAgQIECBAgAABAgQIECBAgAABAgQIECBAgAABAgTKFBAoLLMvqiJAgAABAgQIECBAgAABAgQIECBAgAABAgQIECBAgAABAgQIECBAgAABAoMKCBQOyu0wAgQIECBAgAABAgQIECBAgAABAgQIECBAgAABAgQIECBAgAABAgQIECBQpoBAYZl9URUBAgQIECBAgAABAgQIECBAgAABAgQIECBAgAABAgQIECBAgAABAgQIEBhUQKBwUG6HESBAgAABAgQIECBAgAABAgQIECDQRaAZTbfT6/RZjvSiPb532OU71hAgQIAAAQIECBAgQIAAAQIECBAg8HECAoUf5+fbBAgQIECAAAECBAgQIECAAAECBAico0CzNZ2kFPf/uGXOcRinp3fa46/bczzKVgQIECBAgAABAgQIECBAgAABAgQIvCEgUGgkCBAgQIAAAQIECBAgQIAAAQIECBAoQmBnNF0EBm++q5gccaedjx8XUawiCBAgQIAAAQIECBAgQIAAAQIECKyggEDhCjbVlQgQIECAAAECBAgQIECAAAECBAjUJvC2JxO+7Q454kY7H89qu596CRAgQIAAAQIECBAgQIAAAQIECNQgIFBYQ5fUSIAAAQIECBAgQIAAAQIECBAgQGDFBXZG09zlijnnH9qjvd0ua60hQIAAAQIECBAgQIAAAQIECBAgQOBsAgKFZ/OymgABAgQIECBAgAABAgQIECBAgACBcxZoRtPtFPG8y7Y5x6w9Gt/ostYaAgQIECBAgAABAgQIECBAgAABAgTOJiBQeDYvqwkQIECAAAECBAgQIECAAAECBAgQOGeB5uo3Tbq0cdBx218O5uPNjmstI0CAAAECBAgQIECAAAECBAgQIEDgDAIChWfAspQAAQIECBAgQIAAAQIECBAgQIAAgfMXaDYnm+nTy//ouPOzg/m46bjWMgIECBAgQIAAAQIECBAgQIAAAQIEziAgUHgGLEsJECBAgAABAgQIECBAgAABAgQIEOhHYGe0P4tI15ftnnM8aI/Gk2XrfE6AAAECBAgQIECAAAECBAgQIECAwNkFBArPbuYbBAgQIECAAAECBAgQIECAAAECBAics0Azmm6niOfv3zb/dDDf2z7no21HgAABAgQIECBAgAABAgQIECBAgMC/BAQKjQIBAgQIECBAgAABAgQIECBAgAABAkUINKPpbop4FBGf/XdB+accabedj2dFFKsIAgQIECBAgAABAgQIECBAgAABAisoIFC4gk11JQIECBAgQIAAAQIECBAgQIAAAQK1CjRXv70Wl07vpojFkwgX/8zyaX7S/ry3CBr6IUCAAAECBAgQIECAAAECBAgQIECgRwGBwh5xbU2AAAECBAgQIECAAAECBAgQIECAAAECBAgQIECAAAECBAgQIECAAAECBGoRECispVPqJECAAAECBAgQIECAAAECBAgQIECAAAECBAgQIECAAAECBAgQIECAAAECPQoIFPaIa2sCBAgQIECAAAECBAgQIECAAAECBAgQIECAAAECBAgQIECAAAECBAgQIFCLgEBhLZ1SJwECBAgQIECAAAECBAgQIECAAAECBAgQIECAAAECBAgQIECAAAECBAgQ6FFAoLBHXFsTIECAAAECBAgQIECAAAECBAgQIECAAAECBAgQIECAAAECBAgQIECAAIFaBAQKa+mUOgkQIECAAAECBAgQIECAAAECBAgQIECAAAECBAgQIECAAAECBAgQIECAQI8CAoU94tqaAAECBAgQIECAAAECBAgQIECAAAECBAgQIECAAAECBAgQIECAAAECBAjUIiBQWEun1EmAAAECBAgQIECAAAECBAgQIECAAAECBAgQIECAAAECBAgQIECAAAECBHoUECjsEdfWBAgQIECAAAECBAgQIECAAAECBAgQIECAAAECBAgQIECAAAECBAgQIECgFgGBwlo6pU4CBAgQIECAAAECBAgQIECAAAECBAgQIECAAAECBAgQIECAAAECBAgQINCjgEBhj7i2JkCAAAECBAgQIECAAAECBAgQIECAAAECBAgQIECAAAECBAgQIECAAAECtQgIFNbSKXUSIECAAAECBAgQIECAAAECBAgQIECAAAECBAgQIECAAAECBAgQIECAAIEeBQQKe8S1NQECBAgQIECAAAECBAgQIECAAAECBAgQIECAAAECBAgQIECAAAECBAgQqEVAoLCWTqmTAAECBAgQIECAAAECBAgQIECAAAECBAgQIECAAAECBAgQIECAAAECBAj0KCBQ2COurQkQIECAAAECBAgQIECAAAECBAgQIECAAAECBAgQIECAAAECBAgQIECAQC0CAoW1dEqdBAgQIECAAAECBAgQIECAAAECBAgQIECAAAECBAgQIECAAAECBAgQIECgRwGBwh5xbU2AAAECBAgQIECAAAECBAgQIECAAAECBAgQIECAAAECBAgQIECAAAECBGoRECispVPqJECAAAECBAgQIECAAAECBAgQIECAAAECBAgQIECAAAECBAgQIECAAAECPQoIFPaIa2sCBAgQIECAAAECBAgQIECAAAECBAgQIECAAAECBAgQIECAAAECBAgQIFCLgEBhLZ1SJwECBAgQIECAAAECBAgQIECAAAECBAgQIECAAAECBAgQIECAAAECBAgQ6FFAoLBHXFsTIECAAAECBAgQIECAAAECBAgQIECAAAECBAgQIECAAAECBAgQIECAAIFaBAQKa+mUOgkQIECAAAECBAgQIECAAAECBAgQIECAAAECBAgQIECAAAECBAgQIECAQI8CAoU94tqaAAECBAgQIECAAAECBAgQIECAAAECBAgQIECAAAECBAgQIECAAAECBAjUIiBQWEun1EmAAAECBAgQIECAAAECBAgQIECAAAECBAgQIECAAAECBAgQIECAAAECBHoUECjsEdfWBAgQIECAAAECBAgQIECAAAECBAgQIECAAAECBAgQIECAAAECBAgQIECgFgGBwlo6pU4CBAgQIECAAAECBAgQIECAAAECBAgQIECAAAECBAgQIECAAAECBAgQINCjgEBhj7i2JkCAAAECBAgQIECAAAECBAgQIECAAAECBAgQIECAAAECBAgQIECAAAECtQgIFNbSKXUSIECAAAECBAgQIECAAAECBAgQIECAAAECBAgQIECAAAECBAgQIECAAIEeBQQKe8S1NQECBAgQIECAAAECBAgQIECAAAECBAgQIECAAAECBAgQIECAAAECBAgQqEVAoLCWTqmTAAECBAgQIECAAAECBAgQIECAAAECBAgQIECAAAECBAgQIECAAAECBAj0KCBQ2COurQkQIECAAAECBAgQIECAAAECBAgQIECAAAECBAgQIECAAAECBAgQIECAQC0CAoW1dEqdBAgQIECAAAECBAgQIECAAAECBAgQIECAAAECBAgQIECAAAECBAgQIECgRwGBwh5xbU2AAAECBAgQIECAAAECBAgQIECAAAECBAgQIECAAAECBAgQIECAAAECBGoRECispVPqJECAAAECBAgQIECAAAECBAgQIECAAAECBAgQIECAAAECBAgQIECAAAECPQoIFPaIa2sCBAgQIECAAAECBAgQIECAAAECBAgQIECAAAECBAgQIECAnEBHfQAAIABJREFUAAECBAgQIFCLgEBhLZ1SJwECBAgQIECAAAECBAgQIECAAAECBAgQIECAAAECBAgQIECAAAECBAgQ6FFAoLBHXFsTIECAAAECBAgQIECAAAECBAgQIECAAAECBAgQIECAAAECBAgQIECAAIFaBAQKa+mUOgkQIECAAAECBAgQqFKg2Xp4O9LpzYjYjpxOImIWL3/7rj2ZLP7dDwECBAgQIECAAAECBAgQIECAAAECBAgQIECAAIFiBAQKi2mFQggQIECAAAECBAgQWCWBZnOyGVcuf59S3H7zXjnySeSNO+3RV09W6c7uQoAAAQIECBAgQIAAAQIECBAgQIAAAQIECBAgULeAQGHd/VM9AQIECBAgQIAAAQKFCjRb+09SSrfeV16OuNHOx7NCr6AsAgQIECBAgAABAgQIECBAgAABAgQIECBAgACBNRMQKFyzhrsuAQIECBAgQIAAAQL9CzSj6W6K+H7ZSTnHrD0a31i2zucECBAgQIAAAQIECBAgQIAAAQIECBAgQIAAAQIEhhAQKBxC2RkECBAgQIAAAQIECKyVQJenE/4Okl9v/KU9vne4VkAuS4AAAQIECBAgQIAAAQIECBAgQIAAAQIECBAgUKSAQGGRbVEUAQIECBAgQIAAAQI1C+yM9mcR6XqXO+TXpzvt8ddtl7XWECBAgAABAgQIECBAgAABAgQIECBAgAABAgQIEOhTQKCwT117EyBAgAABAgQIECCwlgI7o+kiIHizy+UFCrsoWUOAAAECBAgQIECAAAECBAgQIECAAAECBAgQIDCEgEDhEMrOIECAAAECBAgQIEBgrQSa0fRRiviiy6UP5mN/LusCZQ0BAgQIECBAgAABAgQIECBAgAABAgQIECBAgEDvAv7iqndiBxAgQIAAAQIECBAgsG4CzWi6nSKeL7t3jviunY/vLlvncwIECBAgQIAAAQIECBAgQIAAAQIECBAgQIAAAQJDCAgUDqHsDAIECBAgQIAAAQIE1k6g2ZpOUor777x4zi/yy1fb7cnkZO1wXJgAAQIECBAgQIAAAQIECBAgQIAAAQIECBAgQKBIAYHCItuiKAIECBAgQIAAAQIEVkGg2Xp4O6X8OCI+++N9cs5P4+WrXWHCVeiyOxAgQIAAAQIECBAgQIAAAQIECBAgQIAAAQIEVkdAoHB1eukmBAgQIECAAAECBAgUKtBc/aaJlLYjbRzGaZq1x/cOCy1VWQQIECBAgAABAgQIECBAgAABAgQIECBAgAABAmssIFC4xs13dQIECBAgQIAAAQIECBAgQIAAAQIECBAgQIAAAQIECBAgQIAAAQIECBAg8LuAQKFZIECAAAECBAgQIECAAAECBAgQIECAAAECBAgQIECAAAECBAgQIECAAAECBEKg0BAQIECAAAECBAgQIECAAAECBAgQIECAAAECBAgQIECAAAECBAgQIECAAAECAoVmgAABAgQIECBAgAABAgQIECBAgAABAgQIECBAgAABAgQIECBAgAABAgQIEAiBQkNAgAABAgQIECBAgAABAgQIECBAgAABAgQIECBAgAABAgQIECBAgAABAgQICBSaAQIECBAgQIAAAQIECBAgQIAAAQIECBAgQIAAAQIECBAgQIAAAQIECBAgQCAECg0BAQIECBAgQIAAAQIECBAgQIAAAQIECBAgQIAAAQIECBAgQIAAAQIECBAgIFBoBggQIECAAAECBAgQIECAAAECBAgQIECAAAECBAgQIECAAAECBAgQIECAAIGFQMJAgAABAgQIECBAgAABAgQIECBAgAABAgQIECBAgAABAgQIECBAgAABAgQIEBAoNAMECBAgQIAAAQIECBAgQIAAAQIECBAgQIAAAQIECBAgQIAAAQIECBAgQICAJxSaAQIECBAgQIAAAQIECBAgQIAAAQIECBAgQIAAAQIECBAgQIAAAQIECBAgQMArj80AAQIECBAgQIAAAQIECBAgQIAAAQIECBAgQIAAAQIECBAgQIAAAQIECBAgEAKFhoAAAQIECBAgQIAAgY8QaEbT7Yh8PXK6liLP8umln9rje4cfsaWvEiBAgAABAoUKNJuTzfS//3M9b+QmcpyknGYHx189K7RcZREgQIAAAQIECBAgQIAAAQIECBAg8AEC6QO+4ysECBAgQIAAAQIECKy5wCJQEFcuf59S3H6TIueYtEfjB2tO5PoECBAgQGClBJqr3zSxsbH43X/tjxfLOWaR4k47H89W6sIuQ4AAAQIECBAgQIAAAQIECBAgQGBNBQQK17Txrk2AAAECBAgQIEDgQwX+FSY8SCm237VHzvG4PRrf+dAzfI8AAQIECBAoR6DZeng7pfzj+yrKETeECsvpmUoIECBAgAABAgQIECBAgAABAgQIfKiAQOGHyvkeAQIECBAgQIAAgTUVaEbTRynii2XXzzn9tT366smydT4nQIAAAQIEyhX45/9I8Oknf0+RNt9X5eJJhe3R+Ea5N1EZAQIECBAgQIAAAQIECBAgQIAAAQJdBAQKuyhZQ4AAAQIECBAgQIDAvwV2RtPckePZwXzcdFxrGQECBAgQIFCgQPOn/btpI/2tS2n59elOe/x122WtNQQIECBAgAABAgQIECBAgAABAgQIlCkgUFhmX1RFgAABAgQIECBAoEiBZjTdThHPuxSXI5+0873Pu6y1hgABAgQIEChToNnaf5xS+r8u1eUcD9qj8aTLWmsIECBAgAABAgQIECBAgAABAgQIEChTQKCwzL6oigABAgQIECBAgECRAmcJFEbELwfz8Xtfj1jkJRVFgAABAgQI/FtAoNAwECBAgAABAgQIECBAgAABAgQIEFgvAYHC9eq32xIgQIAAAQIECBD4aAGvPP5oQhsQIECAAIFqBJqt6SSluN+l4JzTX9ujr550WWsNAQIECBAgQIAAAQIECBAgQIAAAQJlCggUltkXVREgQIAAAQIECBAoVqDZ2n+SUrq1rMB8mr9sf957tGydzwkQIECAAIFyBZqr315Ll07/3qHCX/Kvv11rTyYnHdZaQoAAAQIECBAgQIAAAQIECBAgQIBAoQIChYU2RlkECBAgQIAAAQIEShVoNieb6dPLhxHx2XtqfHYwHzel3kFdBAgQIECAQHeBLk8p9HTC7p5WEiBAgAABAgQIECBAgAABAgQIEChZQKCw5O6ojQABAgQIECBAgEChAs1oup0iP45I198sMef8NF6+2vWEokKbpywCBAgQIPABAu8JFf6SI+628/HjD9jWVwgQIECAAAECBAgQIECAAAECBAgQKExAoLCwhiiHAAECBAgQIECAQE0CzWi6GxHbKWI752jj9LRtj79ua7qDWgkQIECAAIFuAovXH8fG6W5E3o6Ik8gxi3zpSXt8b/HkYj8ECBAgQIAAAQIECBAgQIAAAQIECKyAgEDhCjTRFQgQIECAAAECBAgQIECAAAECBAgQIECAAAECBAgQIECAAAECBAgQIECAwMcKCBR+rKDvEyBAgAABAgQIECBAgAABAgQIECBAgAABAgQIECBAgAABAgQIECBAgACBFRAQKFyBJroCAQIECBAgQIAAAQIECBAgQIAAAQIECBAgQIAAAQIECBAgQIAAAQIECBD4WAGBwo8V9H0CBAgQIECAAAECBAgQIECAAAECBAgQIECAAAECBAgQIECAAAECBAgQILACAgKFK9BEVyBAgAABAgQIECBQikBz9ZsmxaWcI71oj+8dllKXOggQIECAAAECBAgQIECAAAECBAgQIECAAAECBAgQWC4gULjcyAoCBAgQIECAAAECBJYINFvTSUpx/4/Lco7DOD290x5/3QIkQIAAAQIECBAgQIAAAQIECBAgQIAAAQIECBAgQKB8AYHC8nukQgIECBAgQIAAAQJFC+yM9mcR6fq7iswRd9r5+HHRl1AcAQIECBAgQIAAAQIECBAgQIAAAQIECBAgQIAAAQIhUGgICBAgQIAAAQIECBD4YIG3PZnwzc1y5JOItNPOx7MPPsgXCRAgQIAAAQIECBAgQIAAAQIECBAgQIAAAQIECBDoXUCgsHdiBxAgQIAAAQIECBBYXYGd0TR3uV3O+Yf2aG+3y1prCBAgQIAAAQIECBAgQIAAAQIECBAgQIAAAQIECBC4GAGBwotxdyoBAgQIECBAgACB6gWa0XQ7RTzveJFnB/Nx03GtZQQIECBAgAABAgQIECBAgAABAgQIECBAgAABAgQIXICAQOEFoDuSAAECBAgQIECAwCoINFe/adKljYOOd/nlYD7e7LjWMgIECBAgQIAAAQIECBAgQIAAAQIECBAgQIAAAQL/z94dK7d1pGuj/hqUds1vBeZkNBGYvgJRwYm9eAWWwj8ydQWWQgv0EVQmrNDSFZjOTib6Crh0BaLzU2U6AMwTDRVI/9RIRJ9alOSRaZFYFElgAXhW1a69a6NXd39PNwHP+K1uAhMQECicALohCRAgQIAAAQIECMyCQLH0cCUtDH+rWYsTCmtCaUaAAAECBAgQIECAAAECBAgQIECAAAECBAgQIEBgUgIChZOSNy4BAgQIECBAgACBGRBYW97ci5Q+H1VKHua75R8bj0a18zkBAgQIECBAgAABAgQIECBAgAABAgQIECBAgAABApMTECicnL2RCRAgQIAAAQIECEy9QNHuraaIZ6cXkn/d6W+sTn2xCiBAgAABAgQIECBAgAABAgQIECBAgAABAgQIECAw4wIChTO+wMojQIAAAQIECBAgcNkCRbu3niKq0wc//ftY+dccab3sd3Yvex76J0CAAAECBAgQIECAAAECBAgQIECAAAECBAgQIEDgfAIChefz8zYBAgQIECBAgAABAhFRLD1ciYXhnRSxGjmvREp7eZi3XXNsexAgQIAAAQIECBAgQIAAAQIECBAgQIAAAQIECBCYHgGBwulZKzMlQIAAAQIECBAgQIAAAQIECBAgQIAAAQIECBAgQIAAAQIECBAgQIAAAQKXJiBQeGm0OiZAgAABAgQIECBAgAABAgQIECBAgAABAgQIECBAgAABAgQIECBAgAABAtMjIFA4PWtlpgQIECBAgAABAgQIECBAgAABAgQIECBAgAABAgQIECBAgAABAgQIECBA4NIEBAovjVbHBAgQIECAAAECBAgQIECAAAECBAgQIECAAAECBAgQIECAAAECBAgQIEBgegQECqdnrcyUAAECBAgQIECAAAECBM4hUCw9XCn3v907RxdeJUCAAAECBAgQIECAAAECBAgQIECAAAECBAjMtIBA4Uwvr+IIECBAgAABAgQIECAw3wJFu7caOe6nFDffSeQcuzEc3i33vyvnW0f1BAgQIECAAAECBAgQIECAAAECBAgQIECAAIG/CggU2hEECBAgQIAAAQIECBAgMJMCRbu3niJ+Oqm4nONBOeh0Z7J4RREgQIAAAQIECBAgQIAAAQIECBAgQIAAAQIEPkJAoPAj0LxCgAABAgQIECBAgAABAs0WqE4mTBHPRs0yHw7XnFQ4SsnnBAgQIECAAAECBAgQIECAAAECBAgQIECAwLwICBTOy0qrkwABAgQIECBAgAABAnMkUCxvbqeUvhpVcnX9cTno3BjVzucECBAgQIAAAQIECBAgQIAAAQIECBAgQIAAgXkQECich1VWIwECBAgQIECAAAECBOZMYK3dO4iIT+uUvdPv+M/GdaC0IUCAAAECBAgQIECAAAECBAgQIECAAAECBGZewL80mfklViABAgQIECBAgAABAgTmT2Ct3ct1q84RN8p+Z7due+0IECBAgAABAgQIECBAgAABAgQIECBAgAABArMqIFA4qyurLgIECBAgQIAAAQIECMyxwNry5l6k9HkdAicU1lHShgABAgQIECBAgAABAgQIECBAgAABAgQIEJgHAYHCeVhlNRIgQIAAAQIECBAgQGDOBIrlze2U0lc1yn660+8UNdppQoAAAQIECBAgQIAAAQIECBAgQIAAAQIECBCYeQGBwplfYgUSIECAAAECBAgQIEBg/gSKpYcraWFYXWP86WnVu+54/vaGigkQIECAAAECBAgQIECAAAECBAgQIECAAIGTBQQK7Q4CBAgQIECAAAECBAgQmEmBot1bTxGPTgoV5ojbZb+zNZPFK4oAAQIECBAgQIAAAQIECBAgQIAAAQIECBAg8BECAoUfgeYVAgQIECBAgAABAgQIEJgOgeqkwmgdPkopVdcaV6cVPs85l5FSt+x3qhMMPQQIECBAgAABAgQIECBAgAABAgQIECBAgAABAm8FBAptBQIECBAgQIAAAQIECBAgQIAAAQIECBAgQIAAAQIECBAgQIAAAQIECBAgQCAECm0CAgQIECBAgAABAgQIECBAgAABAgQIECBAgAABAgQIECBAgAABAgQIECBAQKDQHiBAgAABAgQIECBAgAABAgQIECBAgAABAgQIECBAgAABAgQIECBAgAABAgRCoNAmIECAAAECBAgQIECAAAECBAgQIECAAAECBAgQIECAAAECBAgQIECAAAECBAQK7QECBAgQIECAAAECBAgQIECAAAECBAgQIECAAAECBAgQIECAAAECBAgQIEAgBAptAgIECBAgQIAAAQIECBAgQIAAAQIECBAgQIAAAQIECBAgQIAAAQIECBAgQECg0B4gQIAAAQIECBAgQIAAAQIECBAgQIAAAQIECBAgQIAAAQIECBAgQIAAAQIEKoGEgQABAgQIECBAgAABAgQIECBAgAABAgQIECBAgAABAgQIECBAgAABAgQIECAgUGgPECBAgAABAgQIECBAgAABAgQIECBAgAABAgQIECBAgAABAgQIECBAgAABAk4otAcIECBAgAABAgQIECBAgAABAgQIECBAgAABAgQIECBAgAABAgQIECBAgAABVx7bAwQIECBAgAABAgQIECBAgAABAgQIECBAgAABAgQIECBAgAABAgQIECBAgEAIFNoEBAgQIECAAAECBAgQIECAAAECBAgQIECAAAECBAgQIECAAAECBAgQIECAgEChPUCAAAECBAgQIECAAAECBAgQIECAAAECBAgQIECAAAECBAgQIECAAAECBAhUAgkDAQIECBAgQIAAAQIECBAgQIAAAQIECBAgQIAAAQIECBAgQIAAAQIECBAgQECg0B4gQIAAAQIECBAgQIAAAQIECBAgQIAAAQIECBAgQIAAAQIECBAgQIAAAQIEnFBoDxAgQIAAAQIECBAgQIAAAQIECBAgQIAAAQIECBAgQIAAAQIECBAgQIAAAQKuPLYHCBAgQIAAAQIECBAgQIAAAQIECBAgQIAAAQIECBAgQIAAAQIECBAgQIAAgRAotAkIECBAgAABAgQIECBAgAABAgQIECBAgAABAgQIECBAgAABAgQIECBAgAABgUJ7gAABAgQIECBAgAABAgQIECBAgAABAgQIECBAgAABAgQIECBAgAABAgQIEKgEEgYCBAgQIECAAAECBAgQIECAAAECBAgQIECAAAECBAgQIECAAAECBAgQIECAgEChPUCAAAECBAgQIECAAAECBAgQIECAAAECBAgQIECAAAECBAgQIECAAAECBAg4odAeIECAAAECBAgQIECAAAECBAgQIECAAAECBAgQIECAAAECBAgQIECAAAECBFx5bA8QIECAAAECBAgQIECAAAECBAgQIECAAAECBAgQIECAAAECBAgQIECAAAECIVBoExAgQIAAAQIECBAgQIAAAQIECBAgQIAAAQIECBAgQIAAAQIECBAgQIAAAQIChfYAAQIECBAgQIAAAQIECBAgQIAAAQIECBAgQIAAAQIECBAgQIAAAQIECBAgUAkkDAQIECBAgAABAgQIECBAgAABAgQIECBAgAABAgQIECBAgAABAgQIECBAgAABgUJ7gAABAgQIECBAgAABAgQIECBAgAABAgQIECBAgAABAgQIECBAgAABAgQIEHBCoT1AgAABAgQIECBAgAABAgQIECBAgAABAgQIECBAgAABAgQIECBAgAABAgQIuPLYHiBAgAABAgQIECBAgAABAgQIECBAgAABAgQIECBAgAABAgQIECBAgAABAgRCoNAmIECAAAECBAgQIECAAAECBAgQOIdAsfR9Ea3Wl5FyERG7R//z4vUv5UH34BzdepUAAQIECBAgQIAAAQIECBAgQIAAAQIEJiCQJjCmIQkQIECAAAECBAgQIECAAAECBKZcoFjsLsYnV39MKdaPl5Jz7EWKW2W/UwUMPQQIECBAgAABAgQIECBAgAABAgQIECAwJQIChVOyUKZJgAABAgQIECBAgAABAgQIEGiSQLG8uZ1S+uqkOeXIB3G4cKPc/3avSfM2FwIECBAgQIAAAQIECBAgQIAAAQIECBA4WUCg0O4gQIAAAQIECBAgQIAAAQIECBA4k0Cx/MPNlPKTUS/lyGXZ31gb1c7nBAgQIECAAAECBAgQIECAAAECBAgQINAMAYHCZqyDWRAgQIAAAQIECBAgQIAAAQIEpkZg1OmE7xeSX7z6Z3nQPZia4kyUAAECBAgQIECAAAECBAgQIECAAAECcywgUDjHi690AgQIECBAgAABAgQIECBAgMDHCKwtb+5FSp/XeTcfDtfK/e/KOm21IUCAAAECBAgQIECAAAECBAgQIECAAIHJCggUTtbf6AQIECBAgAABAgQIECBAgACBqRNYa2/uRqTrdSYuUFhHSRsCBAgQIECAAAECBAgQIECAAAECBAg0Q0CgsBnrYBYECBAgQIAAAQIECBAgQIAAgakROMuVxzv9jv/+aWpW1kQJECBAgAABAgQIECBAgAABAgQIEJh3Af+F7rzvAPUTIECAAAECBAgQIECAAAECBM4oUCx9X6SF1s6o13LOP5eDjfVR7XxOgAABAgQIECBAgAABAgQIECBAgAABAs0QEChsxjqYBQECBAgQIECAAAECBAgQIEBgqgSKdu9RivjmxEnn/Ht++Xq1POgeTFVhJkuAAAECBAgQIECAAAECBAgQIECAAIE5FhAonOPFVzoBAgQIECBAgAABAgQIECBA4DwCxWebd1IrdSPi0/f7yTn/Ei9frwsTnkfXuwQIECBAgAABAgQIECBAgAABAgQIEBi/gEDh+M2NSIAAAQIECBAgQIAAAQIECBCYGYFi6eFKtPJqRF6NFHsRsVv2O7szU6BCCBAgQIAAAQIECBAgQIAAAQIECBAgMEcCAoVztNhKJUCAAAECBAgQIECAAAECBAgQIECAAAECBAgQIECAAAECBAgQIECAAAECJwkIFNobBAgQIECAAAECBAgQIECAAAECBAgQIECAAAECBAgQIECAAAECBAgQIECAQAgU2gQECBAgQIAAAQIECBAgQIAAAQIECBAgQIAAAQIECBAgQIAAAQIECBAgQICAQKE9QIAAAQIECBAgQIAAAQIECBAgQIAAAQIECBAgQIAAAQIECBAgQIAAAQIECIRAoU1AgAABAgQIECBAgAABAgTmRaBY7C6mf/zP9dzKRVVzGqYy//s/v5YH3YN5MVAnAQIECBAgQIAAAQIECBAgQIAAAQIECBAgcLKAK4/tDgIECBAgQIAAAQIECBAgMAcCRbu3GjmepBQr75ebc+zFcHi73P+unAMGJRIgQIAAAQIECBAgQIAAAQIECBAgQIAAAQKnCAgU2h4ECBAgQIAAAQIECBAgQGDGBYql74u00No5rcyc061ycG97ximUR4AAAQIECBAgQIAAAQIECBAgQIAAAQIECJwiIFBoexAgQIAAAQIECBAgQIAAgRkWqK45jk+uPjt+MuHxknPkg3jx+gvXH8/wZlAaAQIECBAgQIAAAQIECBAgQIAAAQIECBAYISBQaIsQIECAAAECBAgQIECAAIEZFqhzOuG78nPE7bLf2ZphDqURIECAAAECBAgQIECAAAECBAgQIECAAAECpwgIFNoeBAgQIECAAAECBAgQIEBghgWK5V43pbhfp8Qc8bjsd+7UaasNAQIECBAgQIAAAQIECBAgQIAAAQIECBAgMHsCAoWzt6YqIkCAAAECBAgQIECAAAECfwqcKVCY88/lYGMdHwECBAgQIECAAAECBAgQIECAAAECBAgQIDCfAgKF87nuqiZAgAABAgQIECBAgACBOREoln+4mVJ+UqfcPMx3yz82HtVpqw0BAgQIECBAgAABAgQIECBAgAABAgQIECAwewIChbO3pioiQIAAAQIECBAgQIAAAQJ/ChSL3cV07epeRHw6guV5PmytlvvfVm09BAgQIECAAAECBAgQIECAAAECBAgQIECAwBwKCBTO4aIrmQABAgQIECBAgAABAgTmS6DOKYVOJ5yvPaFaAgQIECBAgAABAgQIECBAgAABAgQIECDwIQGBQvuCAAECBAgQIECAAAECBAjMgUDR7q2niOo64+MnFT7Pw9x11fEcbAIlEiBAgAABAgQIECBAgAABAgQIECBAgACBEQIChbYIAQIECBAgQIAAAQIECBCYE4Fi6eFKpMObkWL1TclpL4atLdccz8kGUCYBAgQIECBAgAABAgQIECBAgAABAgQIEBghIFBoixAgQIAAAQIECBAgQIAAAQIECBAgQIAAAQIECBAgQIAAAQIECBAgQIAAAQIhUGgTECBAgAABAgQIECBAgAABAgQIECBAgAABAgQIECBAgAABAgQIECBAgAABAgKF9gABAgQIECBAgAABAgQIECBAgAABAgQIECBAgAABAgQIECBAgAABAgQIECAQAoU2AQECBAgQIECAAAECBAgQIECAAAECBAgQIECAAAECBAgQIECAAAECBAgQICBQaA8QIECAAAECExIolh6upMifV8Pnf//n1/KgezChqRiWAAECBAgQIECAAAECBAgQIECAAAECBAgQIECAAAECBAgQCIFCm4Dwf0zpAAAgAElEQVQAAQIECBAYs0DR7q1Gjp9SitX3h845tuLlq7uChWNeEMMRIECAAAECBAgQIECAAAECBAgQIECAAAECBAgQIECAAIG3AokEAQIECBAgQGBcAsXyDzdTyk9OGi/n2IuXr24IFY5rRYxDgAABAgQIECBAgAABAgQIECBAgAABAgQIECBAgAABAgT+KyBQaDcQIECAAAECYxEoFruLce3KbynS4mkD5hzb5aBzayyTMggBAgQIECBAgAABAgQIECBAgAABAgQIECBAgAABAgQIECDwp4BAoc1AgAABAgQIjEWgWO51U4r7dQbLh60vyv1v9+q01YYAAQIECBAgQIAAAQIECBAgQIAAAQIECBAgQIAAAQIECBC4GAGBwotx1AsBAgQIECAwQqBY3txOKX1VByrndKsc3Nuu01YbAgQIECBAgAABAgQIECBAgAABAgQIECBAgAABAgQIECBA4GIEBAovxlEvBAgQIECAwAiBtXavjIgv60DlYb5b/rHxqE5bbQgQIECAAAECBAgQIECAAAECBAgQIECAAAECBAgQIECAAIGLERAovBhHvRAgQIAAAQIjBIp271GK+KYOVD4crpX731UBRA8BAgQIECBAgAABAgQIECBAgAABAgQIECBAgAABAgQIECAwJgGBwjFBG4YAAQIECMy7QLH8w82U8pMaDs93+p3FGu00IUCAAAECBAgQIECAAAECBAgQIECAAAECBAgQIECAAAECBC5QQKDwAjF1RYAAAQIECJwuUCxvbqeUvjqtVc7pVjm4t82SAAECBAgQIECAAAECBAgQIECAAAECBAgQIECAAAECBAgQGK+AQOF4vY1GgAABAgTmWqBY7C7GJ1e2TgoV5hwPykGnO9dIiidAgAABAgQIECBAgAABAgQIECBAgAABAgQIECBAgAABAhMSECicELxhCRAgQIDAPAsU7d565HwzpViJSAc5Yjcitsp+p/rfHgIECBAgQIAAAQIECBAgQIAAAQIECBAgQIAAAQIECBAgQGACAgKFE0A3JAECBAgQIECAAAECBAgQIECAAAECBAgQIECAAAECBAgQIECAAAECBAgQaJqAQGHTVsR8CBAgQIAAAQIECBAgQIAAAQIECBAgQIAAAQIECBAgQIAAAQIECBAgQIDABAQECieAbkgCBAgQIECAAAECBAgQIECAAAECBAgQIECAAAECBAgQIECAAAECBAgQINA0AYHCpq2I+RAgQIAAAQIECBAgQIAAAQIECBAgQIAAAQIECBAgQIAAAQIECBAgQIAAgQkICBROAN2QBAgQIECAAAECBAgQIECAAAECBAgQIECAAAECBAgQIECAAAECBAgQIECgaQIChU1bEfMhQIAAAQIECBAgQIAAAQIECBAgQIAAAQIECBAgQIAAAQIECBAgQIAAAQITEBAonAC6IQkQIECAAAECBAgQIECAAAECBAgQIECAAAECBAgQIECAAAECBAgQIECAQNMEBAqbtiLmQ4AAAQIECBAgQIAAAQIECBAgQIAAAQIECBAgQIAAAQIECBAgQIAAAQIEJiAgUDgBdEMSIECAAAECBAgQIECAAAECBAgQIECAAAECBAgQIECAAAECBAgQIECAAIGmCQgUNm1FzIcAAQIECBAgQIAAAQIECBAgQIAAAQIECBAgQIAAAQIECBAgQIAAAQIECExAQKBwAuiGJECAAAECBAgQIECAAAECBAgQIECAAAECBAgQIECAAAECBAgQIECAAAECTRMQKGzaipgPAQIECBAgQIAAAQIECBAgQIAAAQIECBAgQIAAAQIECBAgQIAAAQIECBCYgIBA4QTQDUmAAAECBAgQIECAAAECBAgQIECAAAECBAgQIECAAAECBAgQIECAAAECBJomIFDYtBUxHwIECBA4UaBo91Yjx/1IuUiRFnOOvYjYjWHrbrn/bfV/ewgQIECAAAECBAgQIECAAAECBAgQIECAAAECBAgQIECAAAECBD5SQKDwI+G8RoAAAQLjFSg+27yTWunHD42aIx9Ebt0uB/e2xzsroxEgQIAAAQIECBAgQIAAAQIECBAgQIAAAQIECBAgQIAAAQIEZkdAoHB21lIlBAgQmFmBYun7Ii20dk4r8ChU+OL1F+VB92BmIRRGgAABAgQIECBAgAABAgQIECBAgAABAgQIECBAgAABAgQIELhEAYHCS8TVNQECBAhcjMDa8uZepPT5qN5yzr+Ug42bo9r5nAABAgQIECBAgAABAgQIECBAgAABAgQIECBAgAABAgQIECBA4O8CAoV2BQECBAg0XmCt3ct1Jplz7JaDzo06bbUhQIAAAQIECBAgQIAAAQIECBAgQIAAAQIECBAgQIAAAQIECBD4q4BAoR1BgAABAo0WqHPd8fsF7PQ7ftsavaImR4AAAQIECBAgQIAAAQIECBAgQIAAAQIECBAgQIAAAQIECDRVQOiiqStjXgQIECBwJFAsdhfTtav/qsWR8+87g42VWm01IkCAAAECBAgQIECAAAECBAgQIECAAAECBAgQIECAAAECBAgQ+IuAQKENQYAAAQKNF1hb3tyLlD4fNdGc8y/lYOPmqHY+J0CAAAECBAgQIECAAAECBAgQIECAAAECBAgQIECAAAECBAgQ+LuAQKFdQYAAAQKNF6h57fHzfNhaLfe/3Wt8QSZIgAABAjMjUHy2eSda8VVErL4tajdy63E5uLc9M0UqhAABAgQIECBAgAABAgQIECBAgAABAgQIECBAYG4EBArnZqkVSoAAgekWKJZ73ZTi/glVPM8Rd8p+Z2u6qzR7AgQIEJgWgWKxuxjXrjxJkYoPzTnn2C4HnVvTUo95EiBAgAABAgQIECBAgAABAgQIECBAgAABAgQIEKgEBArtAwIECBCYGoE3JxWmRxHp+rtJV9ccR0rdst/ZnZpCTJQAAQIEpl6gWN7cTilVJxOe+OQcD8pBpzv1xSqAAAECBAgQIECAAAECBAgQIECAAAECBAgQIEBgbgQECudmqRVKgACB2RIolh6uuN54ttZUNQQIEJgWgTcB99ZOnfnmw9YXfq/qSGlDgAABAgQIECBAgAABAgQIECBAgAABAgQIECDQBAGBwiasgjkQIECAAAECBAgQIDA1AsVyr5tS3K8z4Rxxu+x3tuq01YYAAQIECBAgQIAAAQIECBAgQIAAAQIECBAgQIDApAUECie9AsYnQIAAAQIECBAgQGCqBOpcd/yuINceT9XSmiwBAgQIECBAgAABAgQIECBAgAABAgQIECBAYO4FBArnfgsAIECAAAECBAgQIEDgLAJnOqFwmO+Wf2w8Okv/2hIgQIAAAQIECBAgQIAAAQIECBAgQIAAAQIECBCYlIBA4aTkjUuAAAECBAgQIECAwFQKFO3eeor4qc7kc8SNst/ZrdNWGwIECBAgQIAAAQIECBAgQIAAAQIECBAgQIAAAQKTFhAonPQKGJ8AAQIECBAgQIDAFAkUi93FuHblfkSsRk4rkfJeDNN2/J9XP5cH3YMpKuVcU11rb+5GpOundZJz/qUcbNw810BeJkCAAAECBAgQIECAAAECBAgQIECAAAECBAgQIDBGAYHCMWIbigABAgQIECBAgMA0CxTLP9yMNPwpRVo8XkfOsRcpbs3LaXxFu7eaIsqI+PSDa5rz7/nl69V5CllO8942dwIECBAgQIAAAQIECBAgQIAAAQIECBAgQIAAgTcCAoV2AgECBAgQIECAAAECIwWKpYcrsXD47ENhwncvH4UKX766MS8huqPTGj+58iil9PX7gDnicbx41Z0Xh5GbRwMCBAgQIECAAAECBAgQIECAAAECBAgQIECAAIGpERAonJqlMlECBAgQIECAAAECkxMolje3U0pfjZpBzvnncrCxPqrdrH1enVhY1TQvJzTO2vqphwABAgQIECBAgAABAgQIECBAgAABAgQIECBA4I2AQKGdQIAAAQIECBAgQIDASIG1di+PbBQROcduOejcqNNWGwIECBAgQIAAAQIECBAgQIAAAQIECBAgQIAAAQIEmiUgUNis9TAbAgQIECBAgAABAo0TqE7fSxHP6k5sp9/xnzPqYmlHgAABAgQIECBAgAABAgQIECBAgAABAgQIECBAoEEC/kVfgxbDVAgQIECAAAECBAg0VaDuCYUR8Xyn31lsah3mRYAAAQIECBAgQIAAAQIECBAgQIAAAQIECBAgQIDAyQIChXYHAQIECBAgQIAAAQIjBdaWN/cipc9HNox4utPvFDXaaUKAAAECBAgQIECAAAECBAgQIECAAAECBAgQIECAQMMEBAobtiCmQ4AAAQKzI1Asdhfjf139OlIUkfJi5LQXOXbLPzqPZ6dKlRAg0HSBYun7IhbSVxGxejTXnMpI8UvZ7+yeZe7F8g83U8pPRr2TD4dr5f535ah2PidAgAABAgQIECBAgAABAgQIECBAgAABAgQIECBAoHkCAoXNWxMzIkCAAIEZECjavdXI8SSlWDleTs6xG8PWrXL/270ZKFUJBAg0VOAo1Hztyv0U6c6HppiHceesAedieXMrpfT1SSXniMdlv/PB8RrKZFoECBAgQIAAAQIECBAgQIAAAQIECBAgQIAAAQIECLwnIFBoOxAgQIAAgQsWKJYersTC4bMUafGkrqtQYTno3LjgoXVHgACBPwWKdu9RivjmNJKc061ycG/7LGzFZ5t3Uit1I+LT9957nnNaP2tfZxlXWwIECBAgQIAAAQIECBAgQIAAAQIECBAgQIAAAQIELl9AoPDyjY1AgAABAnMmUCxvbqd0dL3oqY+TvEYJ+ZwAgY8VqE5JTRHPRr2fIx/Ei9dflAfdg1Ftj39+dBLr4XAxFloHZ70++axjaU+AAAECBAgQIECAAAECBAgQIECAAAECBAgQIECAwHgEBArH42wUAgQIEJgjgbV2L9cp1ymFdZS0IUDgYwSK5V43pbhf5918OFwr978r67TVhgABAgQIECBAgAABAgQIECBAgAABAgQIECBAgACB2RYQKJzt9VUdAQIECIxZoO6pYO+mtdPv+C0e8xoZjsA8CNQ9KbWyyDkelINOdYWxhwABAgQIECBAgAABAgQIECBAgAABAgQIECBAgACBORcQYpjzDaB8AgQIELhYgWKxu5iuXf1XzV6f7/Q7izXbakaAAIHaAsXy5lZK6es6L+Rhvlv+sfGoTlttCBAgQIAAAQIECBAgQIAAAQIECBAgQIAAAQIECBCYbQGBwtleX9URIECAwAQE1tq9g4j4tMbQT3f6naJGO00IECBwJoHis807qZV+rPOSK4/rKGlDgAABAgQIECBAgAABAgQIECBAgAABAgQIECBAYD4EBArnY51VSYAAAQJjFKgb5BHiGeOiGIrAnAm8PS1173i4OeccEX/5jwD/b7x89X+VB90qCO2ZIYFi6eFKtIbVKZUrEVGdhrsbw9bP5f631b7wECBAgAABAgQIECBAgAABAgQIECBAgAABAgQIEPiggEChjUGAAAECBC5BYK3dKyPiy5O6zhGPy37nziUMrUsCBAgcCRRL3xdpobXzjqPKEqYP/NN/jnwQuXW7HNzbRjcbAlWwPVpxP0WqgoR/eXKObjnoPJiNSlVBgAABAgQIECBAgAABAgQIECBAgAABAgQIECBw0QIChRctqj8CBAgQIPBWoFjudVOK+8dAnudh7pZ/bDwCRYAAgcsWKNq91RR5K+d0/UNhwvfHd2rqZa/GePovln+4mVJ+ctpoOceDctDpjmdGRiFAgAABAgQIECBAgAABAgQIECBAgAABAgQIEJgmAYHCaVotcyVAgACBqROorh2NfyysRkqrkfNuuf9ddXKhhwABAmMTOH5S4UkD5xx75aDzxdgmZqALFzj6zbl25bcPnUx4fLB82PrC9ccXvgQ6JECAAAECBAgQIECAAAECBAgQIECAAAECBAhMvYBA4dQvoQIIECBAgAABAgQInCxwwmmpH3zBKYXTvZPqnE74rkKnFE73Wps9AQIECBAgQIAAAQIECBAgQIAAAQIECBAgQOCyBAQKL0tWvwQIECBAgAABAgQaILDW7lUno35ZZyp5mO+6kr2OVDPbnCk8mvPP5WBjvZmVmBUBAgQIECBAgAABAgQIECBAgAABAgQIECBAgMCkBAQKJyVvXAIECBAgQIAAAQJjECiWN7dTSl/VGSpH3C77na06bbVpnsCZAoURj8t+507zqjAjAgQIECBAgAABAgQIECBAgAABAgQIECBAgACBSQoIFE5S39gECBAgQIAAAQIELlngjCGzG2W/s3vJU9L9JQkUS98XaaG1U6d7p1HWUdKGAAECBAgQIECAAAECBAgQIECAAAECBAgQIDB/AgKF87fmKiZAgAABAgQIzK1AsfzDzYh8PSJWIsdutOLprAfoiqWHK2lhWIUEPx2x8E93+p1ibjfHjBS+1t7cjUjVHj/teZ5fvFopD7oHM1K2MggQIECAAAECBAgQIECAAAECBAgQIECAAAECBC5IQKDwgiB1Q4AAAQIECBAg0FyBot1bjRw/pRSrx2eZc3TLQedBc2d//pkVn23eSa304yk9Pc+HrdVy/9u984+mh0kKVHs9RTw7bQ45p1vl4N72JOdpbAIECBAgQIAAAQIECBAgQIAAAQIECBAgQIAAgWYKCBQ2c13MigABAgQIECBA4IIEqhP6YuHwWYq0eFKXOeJx2e/cuaAhG9lNdTpjSnnrAycVPs2HrXVhwkYu20dN6k2osFrrYycV5vx7Hub1cv+78qM69hIBAgQIECBAgAABAgQIECBAgAABAgQIECBAgMDMCwgUzvwSK5AAAQIECBAgMN8Ca+1eFZ76cpTCPJzaVix2F+MfC6vRahWR80HkvCtcNmpnTO/nxdL3RaS0GiktxnBYxr8Pd11zPL3raeYECBAgQIAAAQIECBAgQIAAAQIECBAgQIAAgXEICBSOQ9kYBAgQIECAAAECExGoAnTp2tV/1Rk85/xzOdhYr9NWGwIECBAgQIAAAQIECBAgQIAAAQIECBAgQIAAAQIECMyigEDhLK6qmggQIECAAAECBI4EqhPa0kJrpw5HzrFbDjo36rTVhgABAgQIECBAgAABAgQIECBAgAABAgQIECBAgAABArMoIFA4i6uqJgIECBAgQIAAgSOBswQKI/KvO/2NVXQECBAgQIAAAQIECBAgQIAAAQIECBAgQIAAAQIECBCYVwGBwnldeXUTIECAAAECBOZAwJXHc7DISiRAgAABAgQIECBAgAABAgQIECBAgAABAgQIECBA4MIEBAovjFJHBAgQmH6B6iSvSK3rkWIxRd7Nw4Vfy/1v96a/MhUQIDDPAmvtXhkRX44yyIfDtXL/u6qthwABAgQIECBAgAABAgQIECBAgAABAgQIECBAgAABAnMpIFA4l8uuaAIECPxVoDrBK65deZIiFcdtco5uOeg8YEaAAIFpFXh7SmEVjv70pBpyxOOy37kzrTWaNwECBAgQIECAAAECBAgQIECAAAECBAgQIECAAAECBC5CQKDwIhT1QYAAgSkWOAoTfnL1WUqxclIZgjZTvMCmToDAkUCx9HAlLRxuR6Trx0lyjgfloNNFRYAAAQIECBAgQIAAAQIECBAgQIAAAQIECBAgQIAAgXkXECic9x2gfgIE5l6gWN7cTil9NQrCVaCjhHxOgMA0CBxd7d5qvTmNNcVeHLZKV7tPw8qZIwECBAgQIECAAAECBAgQIECAAAECBAgQIECAAAEC4xAQKByHsjEIECDQYIG1di/XmV7O+ZdysHGzTlttCBAgQIAAAQIECBAgQIAAAQIECBAgQIAAAQIECBAgQIAAAQIEpk9AoHD61syMCRAgcGEC1UldaaG1U6fDnGOvHHS+qNNWGwIECBAgQIAAAQIECBAgQIAAAQIECBAgQIAAAQIECBAgQIAAgekTECicvjUzYwIECFyYwFkChZHz7zuDjZULG1xHBAgQIECAAAECBAgQIECAAAECBAgQIECAAAECBAgQIECAAAECjRIQKGzUcpgMAQIExi/gyuPxmxuRAAECBAgQIECAAAECBAgQIECAAAECBAgQIECAAAECBAgQINBEAYHCJq6KOREgQGCMAmvtXhkRX44aMud0qxzc2x7VzucECBAgQIAAAQIECBAgQIAAAQIECBAgQIAAAQIECBAgQIAAAQLTKSBQOJ3rZtYECBC4MIFi6eFKWhjuRsSnJ3Wac/6lHGzcvLBBdUSAAAECBAgQIECAAAECBAgQIECAAAECBAgQIECAAAECBAgQINA4AYHCxi2JCREgQGD8AkW7t5oib0Wk68dHzxGP48WrbnnQPRj/zIxIgAABAgQIECBAgAABAgQIECBAgAABAgQIECBAgAABAgQIECAwLgGBwnFJG4cAAQJTIFC0e+sRsRo5r0Sk3UixXfY71emFHgIECBAgQIAAAQIECBAgQIAAAQIECBAgQIAAAQIECBAgQIAAgRkXECic8QVWHgECBAgQIECAAAECBAgQIECAAAECBAgQIECAAAECBAgQIECAAAECBAgQqCMgUFhHSRsCBAgQIECAAAECBAgQIECAAAECBAgQIECAAAECBAgQIECAAAECBAgQIDDjAgKFM77AyiNAgAABAgQIECBAgAABAgQIECBAgAABAgQIECBAgAABAgQIECBAgAABAnUEBArrKGlDgAABAgQIECBAgAABAgQIECBAgAABAgQIECBAgAABAgQIECBAgAABAgRmXECgcMYXWHkECBCYd4FisbuY/vE/16M1XMzDhV/L/W/35t1E/QQIECBAgAABAgQIECBAgAABAgQIECBAgAABAgQIECBAgACBDwkIFNoXBAgQIDCTAlWQMD65+lNKcfP9AnOO3Uhxu+x3dmeycEURIECAAAECBAgQIECAAAECBAgQIECAAAECBAgQIECAAAECBD5SQKDwI+G8RoAAAQLNFTgKE1678luKtHjSLPPhcK3c/65sbhVmRoAAAQIECBAgQIAAAQIECBAgQIAAAQIECBAgQIAAAQIECBAYr4BA4Xi9jUaAAAECYxAolje3U0pfnTZUjnwQL15/UR50D8YwJUMQIECAAAECBAgQIECAAAECBAgQIECAAAECBAgQIECAAAECBBovIFDY+CUyQQIECBA4i0DR7q2miGd13sk5HpSDTrdOW20IECBAgAABAgQIECBAgAABAgQIECBAgAABAgQIECBAgAABArMuIFA46yusPgIECMyZQNHuraeIn+qUnXP+uRxsrNdpqw0BAgQIECBAgAABAgQIECBAgAABAgQIECBAgAABAgQIECBAYNYFBApnfYXVR4AAgTkTKJZ73ZTifs2yn+70O0XNtpoRIECAAAECBAgQIECAAAECBAgQIECAAAECBAgQIECAAAECBGZaQKBwppdXcQQIEJg/gWLp+yIttHbqVO7K4zpK2hAgQIAAAQIECBAgQIAAAQIECBAgQIAAAQIECBAgQIAAAQLzIiBQOC8rrU4CHyFQtHur6TB9urN/7+lHvO6VKRIolh6upMif53//59fyoHswRVP/21SLxe5iunZ1LyI+HVVHPhyulfvflaPa+fz8AkdBz1jIvk/ObzlvPRz9Tf/jf67nhfy87Hd2561+9RIgQIAAAQIECBAgQIAAAQIECBAgQIAAAQIECBAgQGCcAgKF49Q2FoEpEKiCG3Htyv0U6c77082RyzhcuF3uf1sFtTwzIlB8tnknWlGt9+K7knKOvRgOb09z0K5Y/uFmSvnJacuUc/65HGysz8hSNrKMo++TT67+lFLc/Mv3SY7tePnq9rSHVxuJPkOTqkLtkaPaP6vH9k+3HHQezFCpSiFAgAABAgQIECBAgAABAgQIECBAgAABAgQIECBAgEBjBAQKG7MUJkJg8gJvwz87x8Mb72aWIx/EYb41zUGzySs3ZwbF8uZWSunrk2aUh/lu+cfGo+bM+GwzKZZ73ZTi/ofeyjn/Ei9frwu0nc30LK2PwmCRd94Pq77//pvgamtNSPksqvPTdlQoOOfYLQedG/MjolICBAgQIECAAAECBAgQIECAAAECBAgQIECAAAECBAiMR0CgcDzORiEwFQKjAmZVEUchoJevbghiTcWSnjjJ6mTC1Eo/jqoiR9yY5itG34TaYj1FdcJZXqxCSBGt7XJwb3tU7T4/n8Bae3M3Il0/rZfq5NOyv7F2vpG8PWsCb0/K/e2kMOq7enOOB+Wg0521+tVDgAABAgQIECBAgAABAgQIECBAgAABAgQIECBAgACBSQoIFE5S39gEGiRQLD1cSQvD3+pMadpPrqtT46y3WWv3DiLi01F1Vif5lYONv1xXO+odnxMYdbrc+0L5cLjm1FN75n2B004XPS610+/4Z1nbhwABAgQIECBAgAABAgQIECBAgAABAgQIECBAgAABAhco4F/CXiCmrghMs8CZAkA5/1wONtanud55nnt1+le6dvVfdQyqEynLQeeLOm21IfBO4CyBMAFl++a4wFq7V0bEl3VkBFLrKGlDgAABAgQIECBAgAABAgQIECBAgAABAgQIECBAgACB+gIChfWttCQw0wJnCQBFxNOdfqeYaZAZLq5Y+r5IC62duiU6AayulHbvBOpcn/6urWtr7ZvjAnWuy/7v/km3XGFuDxEgQIAAAQIECBAgQIAAAQIECBAgQIAAAQIECBAgQODiBAQKL85STwSmWuAsIbMc8bjsd+5MdcFzPvm1di/XI8i/7vQ3Vuu11YrAG4GzBJRzxO2y39liR+CdQLG8uZ1S+qqOSI64UfY7u3XaakOAAAECBAgQIECAAAECBAgQIECAAAECBAgQIECAAAECowUECkcbaUFgLgTeXoO7FxGfjio4ZydCjTJq+ud1rxRtcni0aPdWBYmaudOqtUkRz+rMLh+2vq1qlXUAACAASURBVCj3v62+ezwnCFTfz3Ht6sq87Pfis807qZV+rLEhnu/0O4s12l1ok2Lp4UrVoX17oaw6I0CAAAECBAgQIECAAAECBAgQIECAAAECBAgQIECgIQIChQ1ZCNMg0ASBOiGOnPMv5WDjZhPmaw4fL1Ar8JXz7/nl69XyoHvw8SNd7JvF8g83I/KPKcVRoKd6cuQyIt2dl7DVxYpeXm9Fu/coRXxz2giuOz7dv/pOjpS++ct+z7EVL1/dbdLf5WXsojrXHo8z3P4m1HnlfkSsp0hHIcYcufpu3Cr7G3cvw0CfBAgQIECAAAECBAgQIECAAAECBAgQIECAAAECBAgQmISAQOEk1I1JoMECI0JAT/OLVzdnPcjS4OW50KkV7d56inj0wVMpqzBhSjebFNIbFVBzde6Fbo9zd3YUwPrkytZJV9cKJ59OfNopom+CbGmtSX+f594wxzp4E3rOWxHp+of6zsN8t/xjo/r+uvTn6ETC1nDn/WDn+4PmHLvx8tWa38ZLXwoDECBAgAABAgQIECBAgAABAgQIECBAgAABAgQIECAwBgGBwjEgG4LAtAkUS98X0Up3UsRqpKOTmHbz0SlMna1pq8V8Txd4E5Q57KYUq2+DO09zjjJevnrUpHBMdTJhSvnJadUchawOF264hrRZu/7t2t2JnI9OlcwRuxGtrXJwb7tZM23ObIrlXvU3WZ2Gd+KTc+zFy1c3mvR3ehmCb0/OrU7FXY3Ie0fhvZQejTNMWeeK+Jxjuxx0bl2GgT4JECBAgAABAgQIECBAgAABAgQIECBAgAABAgQIECAwTgGBwnFqG4sAAQIEPkpgbXlzL1L6fNTLTr0bJeTzpgtUJzuma1f/VWee4zylr858ZrFNnTDzu7pzxI1xBh1n0VtNBAgQIECAAAECBAgQIECAAAECBAgQIECAAAECBAhMXkCgcPJrYAYECBAgcIrAmQJWOfbKQecLoASmVaA6ITYttHbqzF+Ato7S+drUOS3y3QgCnuez9jYBAgQIECBAgAABAgQIECBAgAABAgQIECBAgAABAs0QEChsxjqYBQECBAicIHCWgFXVxU6/47fNbppagbdX/P5Ys4CnO/1OUbOtZh8hUCxvbqeUvqrzas7xoBx0unXaakOAAAECBAgQIECAAAECBAgQIECAAAECBAgQIECAAIGmCghdNHVlzIsAAQIE/hRYa/dyPY78605/Y7VeW60INE/gLAHanPPP5WBjvXlVzM6MznRCYcTtst/Zmp3qVUKAAAECBAgQIECAAAECBAgQIECAAAECBAgQIECAwDwKCBTO46qrmQABAlMmsNbe3I1I10dNW8BqlJDPmy7w9orvvYj4dNRcXbE7Suj8nxft3mqKeFanpxxxo+x3duu01YYAAQIECBAgQIAAAQIECBAgQIAAAQIECBAgQIAAAQJNFRAobOrKmBcBAgQI/ClQ89S25/nFq5XyoHuA7nSBYunhSrSGP0bKRYq0WLXOObYjxQOBqMnvnnrXHp/9NM4qrBifXK2uUy5SipWjdY9cRm49Lgf3tidfeTNnUOfa4xzxuOx37jSzgtmYlf07fetY/XbHQrqfIh1dzZ4jH0ROZQxbd8v9b6vgtIcAAQIECBAgQIAAAQIECBAgQIAAAQIECBAgQKCBAgKFDVwUUyJAgACBvwsU7d56ivjpBJvn+XB4s9z/rmR3ukDlGJF/fBckPN46u7a1EVuoWN7cSil9/eHJ5F9zpPWzhD+rk/Yi8s7J654flf2Nu40ovmGTeHtqZBW4/PKEqT3NL17dFGa+vIU72r85nrwLwv7teyvHVjno3L68Gej5rAJFu/coRXzzofeOgoWH+Zbf7LOqak+AAAECBAgQIECAAAECBAgQIECAAAECBAgQGI+AQOF4nI1CgAABAhcg8CZUkrspYjVS+jxy/j1HlPHy9R1hntHARycTLhw+OylU9q4HV7eOthxHi2L5h5sp5erUu9U3VyAfBQnLePGqe5b9/vZkt2cnhbHeW/fbZb+zNY7apnGMYrnXTSmqk9beBQuf5mHeLv/YeDSN9UzLnN/u352Ujv4OTnxcAd6cFX373fXk1PWqQoUvXn9xlu+y5lRoJgQIECBAgAABAgQIECBAgAABAgQIECBAgACB2RYQKJzt9VUdAQIECBD4U6DO1a1V45xjtxx0bqCbDYF6Vyi/uY607G/8czaqVsWsCNi/07eSa+3ewZsQ9OlPzvnncrCxPqqdzwkQIECAAAECBAgQIECAAAECBAgQIECAAAECBMYrIFA4Xm+jESBAgACBiQmsLW/uHZ3sWOPZ6Xf8M0INp2lostbuVVeBn3Rd719KcDrlNKzofM2xbhC6UsmHwzXX6E52f1Qn4aaF4W81Z/F0p9+pTv30ECBAgAABAgQIECBAgAABAgQIECBAgAABAgQINEhAWKBBi2EqBAgQIEDgMgXW2r1ct3/BnLpSzW93liCpdW/+es7bDM8YiHVt94Q3SLH0fZEWWjt1pyG8XldKOwIECBAgQIAAAQIECBAgQIAAAQIECBAgQIDA+AQECsdnbSQCBAgQIDBRgbMEy4Q8JrpUFzr4GQNZN8p+Z/dCJ6AzAucQcELhOfAm8KoTCieAbkgCBAgQIECAAAECBAgQIECAAAECBAgQIECAwAULCBReMKjuCBAgQIBAUwXqB3Pyrzv9jdWm1mFeZxMoPtu8k1rpxxpvPd/pdxZrtNOEwNgEzrB/QxB6bMty6kBr7d5BRHw6ajY555/Lwcb6qHY+J0CAAAECBAgQIECAAAECBAgQIECAAAECBAgQGK+AQOF4vY1GgAABAgQmJvD25Kjq9LlTgx6uvZ3YEl3KwMVidzF9cmU3Uvr8tAHyMN8t/9h4dCmT0OnYBaogXrTiqxSpyJGrgNduRPq57He2xj6Zcwxo/54Db0KvFss/3EwpPxkx/PP84tVKedCt9qaHAAECBAgQIECAAAECBAgQIECAAAECBAgQIECgQQIChQ1aDFMhQIAAAQKXLVC0e+sp4qeTxsk5HpSDTvey56H/8QoU7d5qiihPCpM6KWy863GZo1UBvLh25UkVJPzQODnHdrx8dXuaglz272XumMvpu2j3HqWIb07o/XnOab0c3Nu+nNH1SoAAAQIECBAgQIAAAQIECBAgQIAAAQIECBAgcB4BgcLz6HmXAAECBAhMoUAVzomcuymlr96b/tN8OOyW+99VoTPPDAocBc0+ufIopXTzv8HC/GvOra5gz+wseLG8uZVS+vq0inLE47LfuTNNVdu/07Rab+ZaLH1fpIX0KCJdfzv75znnMoYLd8r9b/emryIzJkCAAAECBAgQIECAAAECBAgQIECAAAECBAjMh4BA4XyssyoJECBAgMAHBaprkAU75m9zWPfZXPO3J/k9q1NdjrhR9jvVFehT99i/U7dkUQVCp+lUzOkTNmMCBAgQIECAAAECBAgQIECAAAECBAgQIECAwMUJCBRenKWeCBAgQIAAAQIECExMoFjudVOK+3UmkCNul/3OVp222hAgQIAAAQIECBAgQIAAAQIECBAgQIAAAQIECBAgMD8CAoXzs9YqJUCAAAECBAgQmGGBYnlz+9hV5idWm3M8KAed7gxzKI0AAQIECBAgQIAAAQIECBAgQIAAAQIECBAgQIAAgY8QECj8CDSvECBAgAABAgQIEGiawJlOKBzmu+UfG4+aVoP5ECBAgAABAgQIECBAgAABAgQIECBAgAABAgQIECAwWQGBwsn6G50AAQIECBAgQIDAhQgUyz/cTCk/qdNZPhyulfvflXXaakOAAAECBAgQIECAAAECBAgQIECAAAECBAgQIECAwPwICBTOz1qrlAABAnMtUCx9X0Sr9XVErObIyxFxGDn9O6Wofgt3I9LP5eDe9iik4rPNO9GKr6p+3rwXu3G48Ljc/3Zv1Ls+J0CAwGULrLV7VUjwy9PGyTn/Ug42bl72XPRPgAABAgQIECBAgAABAgQIECBAgAABAgQIECBAgMD0CQgUTt+amTEBAgQInFGgaPcepYhvPvRaztX/N0dKKXKOrXLQuf2hdkW7txo5fkrpKEj4lydHPohId8t+Z+uMU9OcAAECFypQLD1cSa3DMlL6/IMd5/x7fvl6tTzoHlzowDojQIAAAQIECBAgQIAAAQIECBAgQIAAAQIECBAgQGAmBAQKZ2IZFUGAAAECJwkUy71uSnH/NKEqVJje/iLmHA/KQad7vP1ae7M6xfD6qf1E3Cj7nerUQg8BAgQmJlAsdhfjkyuPUkrVqax/Pjnicbx41RUmnNjSGJgAAQIECBAgQIAAAQIECBAgQIAAAQIECBAgQIBA4wUEChu/RCZIgAABAh8rcHRS18Lwtzrv/yVUeCwYWF1znFrpx1H95Bx75aDzxah2PidAgMC4BI5OVz1sHbiWfVzixiFAgAABAgQIECBAgAABAgQIECBAgAABAgQIECAw3QIChdO9fmZPgAABAqcIFMs/3EwpP6mD9JdA4TDfLf/YePTuvbV2r4yIL2v18+LVP53+VUdKGwIECBAgQIAAAQIECBAgQIAAAQIECBAgQIAAAQIECBAgQKBpAgKFTVsR8yFAgACBCxOoc93xu8FyzpHe3ntcXQta9jt33n221u4dRMSndSaWD4dr5f53VQDRQ4AAAQIECBAgQIAAAQIECBAgQIAAAQIECBAgQIAAAQIECBCYKgGBwqlaLpMlQIAAgbMI1L2quOrzLycU5nhQDjrdd2OttTd3I9L1OmPnY9cl13lHGwIECBAgQIAAAQIECBAgQIAAAQIECBAgQIAAAQIECBAgQIBAEwQECpuwCuZAgAABApciUCx9X6SF1k6dzv8SKDx2ymCxvLmVUvq6Tj87/Y7f1jpQ2hAgQIAAAQIECBAgQIAAAQIECBAgQIAAAQIECBAgQIAAAQKNExB6aNySmBABAgQIXKTAWrtXXT/85el95oh495OYf93pb6y+375o91ZTRNXPqdce52MnG15kHfoiQIAAAQIECBAgQIAAAQIECBAgQIAAAQIECBAgQIAAAQIECFy2gEDhZQvrnwABAgQmKlAsPVxJC8PdE8OAOeIoTvjmF/F5Pmytlvvf7h2fdNHuraeIn04u5u9BxIkWbnACBAgQIECAAAECBAgQIECAAAECBAgQIECAAAECBAgQIECAwBkFBArPCKY5AQIECEyfQLHYXYxPrlTXFn/1l9m/FybMOf8SL1+vlwfdg5MqPLpCuZW2IqXP32/jZMLp2xNmTIAAAQIECBAgQIAAAQIECBAgQIAAAQIECBAgQIAAAQIECPxdQKDQriBAgACBuRKoQoFHBf/7cDf+sfDmauN/H+6eFiQ8DlSdehjxeiUWWgdlv1OdfughQIAAAQIECBAgQIAAAQIECBAgQIAAAQIECBAgQIAAAQIECEy9gEDh1C+hAggQIECAAAECBAgQIECAAAECBAgQIECAAAECBAgQIECAAAECBAgQIECAwPkFBArPb6gHAgQIECBAgAABAgQIECBAgAABAgQIECBAgAABAgQIECBAgAABAgQIECAw9QIChVO/hAogQIAAAQIECBAgQIAAAQIECBAgQIAAAQIECBAgQIAAAQIECBAgQIAAAQLnFxAoPL+hHggQIECAAAECBAgQIECAAAECBAgQIECAAAECBAgQIECAAAECBAgQIECAwNQLCBRO/RIqgAABAgQIECBAgAABAgQIECBAgAABAgQIECBAgAABAgQIECBAgAABAgQInF9AoPD8hnogQIAAAQIECBAgQIAAAQIECBAgQIAAAQIECBAgQIAAAQIECBAgQIAAAQJTLyBQOPVLqAACBAgQIECAAAECBAgQIECAAAECBAgQIECAAAECBAgQIECAAAECBAgQIHB+AYHC8xvqgQABAgQIECBAgAABAgQIECBAgAABAgQIECBAgAABAgQIECBAgAABAgQITL2AQOHUL6ECCBAgQIAAAQIECBAgQIAAAQIECBAgQIAAAQIECBAgQIAAAQIECBAgQIDA+QUECs9vqAcCBAgQIECAAAECBAgQIECAAAECBAgQIECAAAECBAgQIECAAAECBAgQIDD1AgKFU7+ECiBAgAABAgQIECBAgAABAgQIECBAgAABAgQIECBAgAABAgQIECBAgAABAucXECg8v6EeCBAgQIAAAQIECBAgQIAAAQIECBAgQIAAAQIECBAgQIAAAQIECBAgQIDA1AsIFE79EiqAAIFZFyiWHq5EGn4VrbzyttbdePH6l/Kge3DRtRfLP9yMyNcjohprL1L8UvY7uxc9Tp3+inZvNXJ89W4uaZjKnf17T+u8+6E2xWJ3Ma5dqfpbPfp8mPYit34p97/d+9g+p/m9v/lG3t0ZbPwyzTWZ+2QE/vK9kWM3WvF0Ut8b4xL483s5xWqkXH0XX9r38rhqMs5oAb8jo420IECAAAECBAgQIECAAAECBAgQIECAAAECBAgQmH4BgcLpX0MVECAwwwLFZ5t3ohX3U6TF98vMkQ8it26Xg3vbF1H+23DZT6kKxxx7cuRH8eL1g8sIMH5o7keBjU+uVnO5+YG5lPHi9a2zzuUo8JSGP33QcZi65R+dxxfhOA19jPQ9XLg9ryHLaVi/Js3x1O+NHN1y0HnQpPle1FxO/F7OsRfD4e1y/7vyosbST3ME/I40Zy3MhAABAgQIECBAgAABAgQIECBAgAABAgQIECBA4HIFBAov11fvBAgQ+GiBKrSSWunH0zrIh8O184ZX3p649NvxsN374+Yc2+Wgc+ujiznDi2vtzd2IVJ2S+MEnVyegvXy1VjdUWCx9X6SF1s6pjsN8t/xj49EZpjm1TdfavSrs9OUpvnvx8tWNur5TC2Hi5xI4OqFv4fDZqd8bEY/LfufOuQZq2Mvj+l5uWNlzPx2/I3O/BQAQIECAAAECBAgQIECAAAECBAgQIECAAAECBOZKQKBwrpZbsQQITItAnbBOVUuuTsQ6Z/irWN7cTilVVwGf+uScbl3UiYgnDVQs97opxf2Rc6kZVHp7Gt+zlI6ucD7xOTrx8XDhxqyfzHfRvqPWyeezKzAqmPqu8nF8b4xLufpeTgvD30aNdxHfy6PG8Pn4BOqE7o9+j+fkd2R88kYiQIAAAQIECBAgQIAAAQIECBAgQIAAAQIECBCYlIBA4aTkjUuAAIFTBOoGv6ouzntK4Vq7l+ssRs75l3Kw8bdriOu8W7fNqNMJ3/VTBXbKQeeLUf3WOVXqzz7n4JTC2r6RD8r+xj9H+fp8PgWqgFW6dvVfdarPOf9cDjbW67Rteptxfi833WKe5ldddZxSflKn5jwHvyN1HLQhQIAAAQIECBAgQIAAAQIECBAgQIAAAQIECBCYbgGBwuleP7MnQGBGBYrlza2U0td1yss5HpSDTrdO2+NtzhS4qxni+5h5vHunbrixap9fvPrnqGt5zxQAmqHg00lrcCbfw9YXs35i43n26jy/e8bvjd1y0LkxC151T3M9+n4SLJuFJT+qwe/IzCylQggQIECAAAECBAgQIECAAAECBAgQIECAAAECBGoKCBTWhNKMAAEC4xRoYqAwcv59Z7Bx6tXB5zU6U+BNoPDM3Bfte+YJeGEmBM4SKIzIv+70N1ZnoXCBwllYxbPXcKZAYcTjst+5c/ZRvEGAAAECBAgQIECAAAECBAgQIECAAAECBAgQIECgOQIChc1ZCzMhQIDAnwLFZ5t3Uiv9WIdkHq88rhtuPEvwaR5OFFtr98qI+LLGvnq+0+8s1minyRwKuPJ49KKf93t59AhajEvA78i4pI1DgAABAgQIECBAgAABAgQIECBAgAABAgQIECDQFAGBwqashHkQIEDgPYFi6eFKWhjuRsSnp8Lk/Ht++Xp11NW/p/VR99StnNOtcnBv+zIXqm6Qsu41z0fBp0+u7EZKn4+Y9/N82Fqd9St+L9r3MveCvpstUDecml8f/u/y//u//59xVVO0e6sxjC8jxWKkvBeRfi37neq79NxP7e/lGTqV8dxoM9DBmX5HXrxaOc/v8QxwKYEAAQIECBAgQIAAAQIECBAgQIAAAQIECBAgQGAGBAQKZ2ARlUCAwGwK1Al/XcQpWG9PG9s7LbyYx3iN4+ig0tmuUK1zutQ4wpJN2aUX7duUusxjvAK1vjdyRKR8EMPULf/oPL7MGVbziU+u/phSrB8fJ0d+FC9eP7iIoFet7+WIGxcVYrxMM33XF/A7Ut9KSwIECBAgQIAAAQIECBAgQIAAAQIECBAgQIAAgekXECic/jVUAQECMyxQLP9wM6W89bewX3Uy4TCvl/vfVVfYnvt5e/JWNc7frsOtexrguSfxtoOjYNC1q90U8c3xPnPOv8TL1+tnDQYdhUFaaesDJxU+zzmtX/bJixdlcxH9XIbvRcxLH9MnMOJ7I9J7/5R52d8ja+3N3Yh0/STFHLks+xtrF6E8ru/li5irPi5OwO/IxVnqiQABAgQIECBAgAABAgQIECBAgAABAgQIECBAoNkCAoXNXh+zI0CAQLw5eet/ioi8+oYj7cbL/5RnDdXVoawCE9FqFW+Gib04bJWTugb4zdWluYiUFiPng2il8jynfo3TsY71pNtctO+k6zH+5ASK5b+H+d4PE76bWb6kk/uK5V43pbg/SiAP893yj41Ho9rV+bwKU0ar+k5++708HJbx78Pdy/herjMfbcYj4HdkPM5GIUCAAAECBAgQIECAAAECBAgQIECAAAECBAgQmKyAQOFk/Y1OgAABAgQIEJhagbenFP5Wp4DLOqVwbXlz7wOnj/5tSjnHbjno3KgzV20IECBAgAABAgQIECBAgAABAgQIECBAgAABAgQIECAwrwIChfO68uomQIAAAQIECJxT4O31v09qdvN0p995cwLqBT3ViXHp2tV/1e1up9/xz751sbQjQIAAAQIECBAgQIAAAQIECBAgQIAAAQIECBAgQGAuBfxL1blcdkUTIECAAAECBM4vULR76ynip5o9CRTWhNKMAAECBAgQIECAAAECBAgQIECAAAECBAgQIECAAAECkxIQKJyUvHEJECBAgAABAlMuULR7qyniWZ0ycsTjst+5U6ftWdrUvfI4Iv+6099YPUvf2hIgQIAAAQIECBAgQIAAAQIECBAgQIAAAQIECBAgQGDeBAQK523F1UuAAAECpwoUS98XkVrXo5UPItKvZb+zi+xkgSpQFpGvxzAtppx2d/bvPW2y1/H55n//59fyoHvQ5Dk3fW5r7c3diHR91Dzz4XCt3P+uHNXurJ8X7d6jFPHNqPdyjgfloNMd1W6ePj+6Mvof/3M9p7zqO2+eVl6tBAgQIECAAAECBAgQIECAAAECBAgQIECAAAECBE4WECi0OwgQIECAQEQcBQlbrZ9SipX3QXLkMg4Xbpf73+6B+q9AsfRwJRYOf0qRimNeB3GYb11GcOw8/qfON7dul4N72+fpf57frXNK4WWdTli5H4Xirl0pTw81Op3w+B4tln+4GWlY/Q0v/uVvOMd2vHx1W9B2nv+q1U6AAAECBAgQIECAAAECBAgQIECAAAECBAgQIDDPAgKF87z6aidAgACBI4EqWJNSfnISR458EIcLN4QK3wi9Dec9Ox5Eet8vR9wu+52tJmyxaZtvE8zOOocqkJtaaStS+vz4u+M4GbBa47QwrPbbl38fP/8SL1+vC8j9V6b4bPNOaqUfT/3Oe/H6C2Zn/UvQngABAgQIECBAgAABAgQIECBAgAABAgQIECBAgMD0CwgUTv8aqoAAAQIEziFQnW4W1678dlo4ruq+Oqmw7G+snWOomXl1rd2rrq39W3Dr/QKbFMKctvlO60Z587d09WZErEbOixFpL4atrXEGcY9O3YtcXcO9GpF2Yzgsm3Za5qTXt86JkkffeTm2y0Hn1qTna3wCBAgQIECAAAECBAgQIECAAAECBAgQIECAAAECBP7/9u7fOa5j/RPz2wPy1v2SgaAqby2FCQRlzgQ6Xi8PYrtKZOSNVmC8AaHEZWmgJWhhpM0E7j9AyJEdCSx7YxyuNydY5VxQMENubZUFBuTeuiSm7TMEdEkQwJzBz5nBM9EtnT7dbz/dGKCKn9t9vgIChefrbTQCBAgQGDGBYqa9nFLcr1NW3unNX/ZwUt0wUuV5HifTDVq3cat30Hw8J3BSgaLZXk0R9+r0k1+9+dQphXWktCFAgAABAgQIECBAgAABAgQIECBAgAABAgQIECAwOQIChZOzlmZCgAABAscQKGZW1lJKX9d5dZSu8a1T71m0KZrthRTxqE7fOefHZXepOrHuwj6DrrN+v7BRqPfCoAx8aQTqnNi5hyFEfWm2hYkSIECAAAECBAgQIECAAAECBAgQIECAAAECBAgQ+FNAoNBmIECAAIFLLTBUuKaXvymfL61eZrDis5XF1Eg/1zR4stFpFTXbnkmzYQKQEXHh9Z4Jgk4JvCcw1HdeTnfK7nfrAAkQIECAAAECBAgQIECAAAECBAgQIECAAAECBAgQuDwCAoWXZ63NlAABAgQOEHDl8XDborjxQ5GmGht13hqJK4+HqTfiYdlpLdaZmzYExlVgqFNZdxpflC++3RrXuaqbAAECBAgQIECAAAECBAgQIECAAAECBAgQIECAAIHhBQQKhzfzBgECBAhMkMAQAbmX+dWb2XJ7eXuCpn+sqczPrGxFSp8Pevm416UWzfZcyvnz6DW289/+/uyk5mdd7yAHzwmMkkD9a8Dzs43O0two1X6atfS/+xvpk5zS72WntXmafeuLAAECBAgQIECAAAECBAgQIECAAAECBAgQIECAwDgLCBSO8+qpnQABAgRORaBotldTxL2jOsuu/vyTp04IMx/jtL8q6BSp9yhFmn5/LXLk1Xj19sFxg4VnVe+pbD6dELgAgWJmZT2l9NWR33kRNycxaHfQqbQ5BbV0zwAAIABJREFU8nbkxl3XO1/AZjQkAQIECBAgQIAAAQIECBAgQIAAAQIECBAgQIDAyAkIFI7ckiiIAAECBC5C4IhQ4cscsVh2WmsXUdeojrl7ylll8sn+GqswYbx6szxMALBothdSxKPD5ptzbJbd1s3jepx2vcetw3sERkGgmF6ejmtXVlNKXx9Qz8uc08Ikhuvmm+0yIm4d+j1zjCD0KKynGggQIECAAAECBAgQIECAAAECBAgQIECAAAECBAicpoBA4Wlq6osAAQIExlqgOskuGo0ipShyztsRaTN6jbXyxbdbYz2xMyr+XSjp6mJEnkspTeccZfR6Zfni+yq0U/vTv+I44umgF45z6uH7fZ5WvYPq9JzAuAj0TwXt//z2v/O2ItJWvH6zOkwYeGzm+tnKYmqknwfVe9yr2gf16zkBAgQIECBAgAABAgQIECBAgAABAgQIECBAgACBcREQKByXlVInAQIECBCYUIFiZmXtkJPSPprxRqflb5cJ3QemReAsBeab7e2DTlQ9YMwnG51WcZa16JsAAQIECBAgQIAAAQIECBAgQIAAAQIECBAgQIDAKAv4R/lRXh21ESBAgACBSyAw6BrS9wmcHnYJNoQpEjhlgeLGT7NpqvdbnW5zjq2y2/qiTlttCBAgQIAAAQIECBAgQIAAAQIECBAgQIAAAQIECEyigEDhJK6qOREgQIAAgTESmJ9Z2YqUPq9TskBhHSVtCBB4X6C6zj5NNTbqqjgJta6UdgQIECBAgAABAgQIECBAgAABAgQIECBAgAABApMoIFA4iatqTgQIECBAYIwEhjuhsPFF+eLbrTGanlIJEBgBgflmO9csw5XHNaE0I0CAAAECBAgQIECAAAECBAgQIECAAAECBAgQmEwBgcLJXFezIkCAAAECYyNQNNsLKeLR4ILzs43O0tzgdloQIEDgQ4G6weWc40HZbS3zI0CAAAECBAgQIECAAAECBAgQIECAAAECBAgQIHBZBQQKL+vKmzcBAgQIEBghgTphnxxxs+y0NkeobKUQIDAmAsWNn2bTVK/6/vjk8JKFlsdkOZVJgAABAgQIECBAgAABAgQIECBAgAABAgQIECBwhgIChWeIq2sCBAgQIECgnkAxvTydrl9dj4hbB7zxMue0UHa/q577ECBA4FgCxcyPt1PKaweHCvOzHGlBaPlYtF4iQIAAAQIECBAgQIAAAQIECBAgQIAAAQIECBCYIAGBwglaTFMhQIAAAQLjLlBdfxw5Fyml2WouOUcZr9+sltvL2+M+N/UTIHDxAlV4Oa5dXUwpinffMXk7cpTl86XVi69OBQQIECBAgAABAgQIECBAgAABAgQIECBAgAABAgQuXkCg8OLXQAUECBAgQIAAAQIECBAgQIAAAQIECBAgQIAAAQIECBAgQIAAAQIECBAgQODCBQQKL3wJFECAAAECBAgQIECAAAECBAgQIECAAAECBAgQIECAAAECBAgQIECAAAECBC5eQKDw4tdABQQIECBAgAABAgQIECBAgAABAgQIECBAgAABAgQIECBAgAABAgQIECBA4MIFBAovfAkUQIAAAQIECBAgQIAAAQIECBAgQIAAAQIECBAgQIAAAQIECBAgQIAAAQIELl5AoPDi10AFBAhMoEAxvTyd/vqXLzdefPdkAqdnSicQGOW9Udz4oShffF+eYHpj8Wpx46fZmOpNl53W5lgUrEgCBAgQIECAAAECBAgQIECAAAECBAgQIECAAAECBAgQIHBOAgKF5wRtGAIELodAMfPj7Yj8c0oxuzfjHLmMSN8IL12OPXDYLEd1b1Qhwmg0Hn2wZ3NsRq/3zaSFC4uZ9nKkfC9Fmv7z5zPHerx+c7fcXt6+3DvU7AkQIECAAAECBAgQIECAAAECBAgQIECAAAECBAgQIECAQIRAoV1AgACBUxIoZlbWUkpfH9ZdjrhbdlprpzScbsZIYFT3RhWwSynuH7pne/mb8vnS6hhRH1rqfHNlMyJ9eVCDHHk7Is0L/U7CSpsDAQIECBAgQIAAAQIECBAgQIAAAQIECBAgQIAAAQIECJxEQKDwJHreJUCAwK5AdfpcSvnXo0D6oaWdqZvli2+3wF0egaLZXkgRj0Ztb1QnE6apxsaglcg7vflxP6mwaLZXU8S9I9cgx1a8fnPTSYWDdoTnBAgQIECAAAECBAgQIECAAAECBAgQIECAAAECBAgQIDDJAgKFk7y65kaAwLkJzDfb1XWpnwwaMOf8uOwu3R7UzvPJERhib/xSdpcWzmvm8812GRG3aoz3ZKPTKmq0G8kmxY2fZtNU77c6xeUJOpGxzny1IUCAAAECBAgQIECAAAECBAgQIECAAAECBAgQIECAAAEC+wUECu0JAgQInFCgmF6eTtev/lGnm5xjs+y2btZpq834CwwVZjvnvTHfbOe6whud1tj+vVD3JMbKIud8rqHOuv7aESBAgAABAgQIECBAgAABAgQIECBAgAABAgQIECBAgACB8xIY24DAeQEZhwABAoMEhgksVX2NczhrkIXnHwqM6t4YJgRbzSi/evPpuF4FXMy0l1OK+zX35lifxlhzjpoRIECAAAECBAgQIECAAAECBAgQIECAAAECBAgQIECAAIFDBQQKbQ4CBAicUGC4cFZ+ttFZmjvhkF4fE4Hh9kaca5it7lXMEfFyo9OaHhPyj8ocJtTphMJxXWV1EyBAgAABAgQIECBAgAABAgQIECBAgAABAgQIECBAgMBpCQgUnpakfggQuNQC8zMrW5HS54MQBJYGCY3n8yo4eNgJfvX3Rjwou63l8xIoZlbWU0pfDRov5/y47C7dHtRuVJ/vhjq3IuKTQTXmiLtlp7U2qN0oPT9q741SnWohQIAAAQIECBAgQIAAAQIECBAgQIAAAQIECBAgQIAAgfEQECgcj3VSJQECIy5Q8xS0l/nVm9lxvTp2xJfg3Msrbvw0G43ez5FykSL1T/DLkcvYyQ/KF9+XewUN2hs5V+/F3xsp/tLvI0cVfivj9ZtvjrNXqoBZXLta1XX7z7pybEakB2X3u/V/1PXTbJrqbQ4I2r3MO4258sW3VU1j+yk+W1lMjfTzgAmc6wmRJ8GsrnGOiK9Siv5pp/09k/J62Vn65iT9epcAAQIECBAgQIAAAQIECBAgQIAAAQIECBAgQIAAAQIECAgU2gMECBA4JYEBoaWXead3+/2g2SkNq5sLECia7YWI/PNeYG9/CTl/eNrgYXsj5xwpHfyrOEfejkjzZadVhf5qfYpmey4ibxxR11rZbd3d66yaR4pYPSRU+DJHLI7biX2HQRXN9mqKuHfw8/ws70zdHvXgZD8sev3KrylScdA8chUc7TXujPo8am1mjQgQIECAAAECBAgQIECAAAECBAgQIECAAAECBAgQIEDgQgQECi+E3aAECEyqQD/QlfNyiph7dwVyftYP+bx+u3ic0+Ym1Wmc59U/mXBq5+lhob29ueWd3vwHJxXu2xu93Os2UmPmKIt3e+fNfJ29s3sy4dOUYvbIPnv5m/L5UhUi7H/enbS4U4Xt3u3ZnH/PUQXTphYnLZhWzPx4O6W8GNVc312B/CTnKM/zqumT7P2jQ5Hveq5OySw7S/MnGce7BAgQIECAAAECBAgQIECAAAECBAgQIECAAAECBAgQIHB5BQQKL+/amzkBAgQIHEOgmFlZTyl9NejV6hrastv64rB288329oDrhvuv5n0BwMP6q3mtbxU42y47S58Oqt/z0RKowsop4mmdqnJOd96/3rrOO9oQIECAAAECBAgQIECAAAECBAgQIECAAAECBAgQIECAAIFKQKDQPiBAgAABAkMIzDdXNiPSl3Veya/efHrQ6YLFjR+KNNXYqNVHzo/L7tLtQW3nm+0yIm4Nalc93396Yp13tLlYgd3rqR/VqWL/ldt13tGGAAECBAgQIECAAAECBAgQIECAAAECBAgQIECAAAECBAhUAgKF9gEBAgQIEBhCYL7ZznWbHxbcGyYcVl3Lu9FpFYPGHCpQ6AS7QZwj97yYaS+nFPdrFlZrz9TsSzMCBAgQIECAAAECBAgQIECAAAECBAgQIECAAAECBAgQuEQCAoWXaLFNlQABAgROLuCEwpMb6mF4gWFCqE4oHN7XGwQIECBAgAABAgQIECBAgAABAgQIECBAgAABAgQIECDwTkCg0E4gQIAAAQJDCBQzK+sppa8GvpLz7xvdpdnD2s0329sR8cmgfnIvf1M+X1od1K74bGUxNdLPg9pFxMuNTmu6RjtNRkigaLbnUsTTOiVlJ1DWYdKGAAECBAgQIECAAAECBAgQIECAAAECBAgQIECAAAECBA4QECi0LQgQmFiBKmAVjfgqRepfF5sjl9FL6+Xz1sOJnbSJnblAceOn2TTV2xwUBjzsuuO9AmsFAHP+Pb9+O1duL1fhwyM/xfTydLp2ZTNS+vyohnUDioPGu6jnlX80elVwci6lmO3l/LqqJUW6FhHVumzF6zd365hd1ByOO27RbK+miHvvv5/zuxu4U3r3J12OvB29tOx77rjKF/NeFRiN3L/Sur+vc+7v5c14/eab09jL1ZXZkfKt6vdhf49UfefGw7L73frFzNioBAgQIECAAAECBAgQIECAAAECBAgQIECAAAECBAiMqoBA4aiujLoIEDi2QBWsiutXft0LEu7vqB8sfPX2zmmENI5dpBfHWqC48cO/i0bjf07p4JN+c47HZbd1e9Aki5mVtZTS14e0e5kjirLTqoJFtT67p9iVh4Udc86/lN2lhVqdjWCj6trfiPxzivTRCYvvgnUpqlxdPzC1k++UL76vLCbm0w+NXr9aBcBu7Q8S+p4b32U+cl+fcC/3fx9eu7qRUswdJJRzrJfd1p3x1VM5AQIECBAgQIAAAQIECBAgQIAAAQIECBAgQIAAAQKnLSBQeNqi+iNA4MIFDjrFa39RQhQXvkxjW8BuYPW3yFWoLVcRtirH9u6T+2G2/mlxg04o3AMoZn68nVJvOSJ9ufvfXuac1+P128XjhF7fBYiurKaUqkDj7pXK+VnOjeVxPo2sfzLh1M7Tg8KEe5YfhwqnbpYvvt0a2812SOH90+Yi/5uU0n9z1NxyxMOy01qctPlP0nzqXGXdD8i+evvFsb4PalzRnnM8KLut5UlyNRcCBAgQIECAAAECBAgQIECAAAECBAgQIECAAAECBI4vIFB4fDtvEiAwggJ1whl7ZeeIm8Oc/jaC01XSBQgcdKpgFWTbu3L2z/2VY6vstr4YpsQqDHic0NAwY4xr26JGMKqa2/trkXN+XHaXBp4UOW4mvufGbcUOr3e+2a5O0bw1aEbHOV30XVg5/zqo7/7PzU7ji0kM39aZuzYECBAgQIAAAQIECBAgQIAAAQIECBAgQIAAAQIECHwoIFBoRxAgMFECxWcri6mRfq4zKacy1VHSZr/AfHNl873TBI8E2ui0/J49pS0032xvH3aV8/tDfBgoHD7UeUrlnmk3Q33P9fI35fOl1TMtSOfHFphvtqu7ugd+8nECyjPt5ZTi/sDO+0HcdGecTzCtM0dtCBAgQIAAAQIECBAgQIAAAQIECBAgQIAAAQIECBCoJyDoUM9JKwIExkSgugq0foAi/1J2lxbGZGrKHBGBugGgqty61x6PyNRGtozq5MZ0/eofdQt8P1Q4iaHOOte671m59rjurjn/dsWNH4o01dioO/Kwe7nu6Yf97yrXHtddBu0IECBAgAABAgQIECBAgAABAgQIECBAgAABAgQITLyAQOHEL7EJErhcAkOd3CVAcbk2xynNdn5mZStS+rxOd/nVm09dYVxHanCbYYKc7/X2cqPTmh7c+3i1GC44HQ/Kbmt5vGZ4eaqtva9z/n2juzQ7jMyQwdO7Zae1Nkz/2hIgQIAAAQIECBAgQIAAAQIECBAgQIAAAQIECBAgMJkCAoWTua5mReDSChTN9lyKeFoHwBWPdZS02S9QzKysp5S+GihzjADQwD4vcYPap61VF8ju/nWTc35cdpduTxrbMCfbOSVztFe/bkD5OHu5aLYXUsSjOgI54mbZaW3WaasNAQIECBAgQIAAAQIECBAgQIAAAQIECBAgQIAAAQKTLSBQONnra3YELqVAzcDXk41Oq7iUQCZ9IoHixk+zaaq3mXP+5F1yrUqw7X3e/VpNKaKX8/+ZXr/916N+QmF1nXBcv3I/IuZSpCJHLiNiM169fTBKtdcN0b1/3fEkh6RqBix9z53op/3sXy5mfrydUv510EjH3cvzzZXNiPTlUf3nnH8pu0sLg2rwnAABAgQIECBAgAABAgQIECBAgAABAgQIECBAgACByyEgUHg51tksCVwqgSogla5d2Tz0Wtqcf8+9qaJ88e3WpYIx2VMTuDWz8m9TpAdVcHD/pwq0VZ+UUuTI25Ebd8vud+unNvgpdlSF9GIq/ZoifXQtcL/2nXynfPF9FTAcic+gq34r+r01yRETfYVrP9ja2CmP/J57/XZulEKhI7GJRrCIYmZlLaX09WGlnWQv757aW/0Mf3Jw//lZfvW2sE9GcGMoiQABAgQIECBAgAABAgQIECBAgAABAgQIECBAgMAFCQgUXhC8YQkQOFuBd6euXV1OEdWpS38GKXLEw3j1Zll44mz9J7n3/t66dvVpSjF71Dz3wm3vgnlTN0ctwFoF0mJq5+lBYcK9efVrf/X2i1H6eXl3UmFa/eDUtZz750RWIc6I/Czv5MVRCkKe1c/De99z994b42WOWPM9d1bqZ9Nv/6TC6K1+GBDNz3KkhZNeRfzuO+vK6r7Q4sucY7XstpbPZkZ6JUCAAAECBAgQIECAAAECBAgQIECAAAECBAgQIEBgXAUECsd15dRNgEBtgX5wKiJGLdBVewIajpRA0Wyvpoj3A1wH1vfB1bs5Py67S7dHaSI1rwaPPIK17zlW4cIqONgPTP11au4yhAgP20O+50bpp+v4tZz1Xq5OLIydxrbfh8dfI28SIECAAAECBAgQIECAAAECBAgQIECAAAECBAgQmHQBgcJJX2HzI0CAAIFTFZhvrmx+cDpezd43Oq2R+p0732xvH34N6j8mVZ1SWHaWPq05Tc0IECBAgAABAgQIECBAgAABAgQIECBAgAABAgQIECBAgACBMRYYqXDDGDsqnQABAgQuicB8s13drlvr88EphRE3T3p1aa1BazSqTkFL16/+UaNpv8mohSHr1q0dAQIECBAgQIAAAQIECBAgQIAAAQIECBAgQIAAAQIECBAgMJyAQOFwXloTIECAwCUXmJ9Z2YqUPq/D8H6gcNRCecMEI0et9jr22hAgQIAAAQIECBAgQIAAAQIECBAgQIAAAQIECBAgQIAAAQLDCwgUDm/mDQIECBC4xALFzMp6SumrgQTVOYZ//pbNzzY6S3MD3znHBkNc3fxko9MqzrE0QxEgQIAAAQIECBAgQIAAAQIECBAgQIAAAQIECBAgQIAAAQIXJCBQeEHwhiVAgMAoCxQ3fpqNRu/rSPldkCynrUi5LDtLv4xK3dW1vXHt6r33atyOHGX5vPVwUI3FP/9fF/NU+tcppS/608v5t7ST/7fyP//b1YHvNttzKeLpoHYfXHec052y+936oHfO83kx8+PtlPKvg8bMO7358sX35aB2nhMgQIAAAQIECBAgQIAAAQIECBAgQIAAAQIECBAgQIAAAQLjLyBQOP5raAYECBA4VYGi2V6IyD+nSNP7O86Ry3j19k65vbx9qoMO2VkVhovUe3RojTtTd8sX324d1O2tmZWnjZQOPC2wl3tPn3S//+8GlVN8trKYGunnw9p9GCbMv5TdpYVBfV7E86LZXk0R9w6dR8TDstNavIjajEmAAAECBAgQIECAAAECBAgQIECAAAECBAgQIECAAAECBAicv4BA4fmbG5EAAQIjK1Dc+KFIU42NowqsQoVlZ2n+oiZR1DghMOfYLLutm/trLD5rl6kRt46cXy+elM8HX/Hbt2qktUjp8z/7yxE5cqTU//X6Mkcslp3W2kVZ1Rl396TCqsZP3mv/Mue0MGqnKtaZjzYECBAgQIAAAQIECBAgQIAAAQIECBAgQIAAAQIECBAgQIDA8QUECo9v500CBAhMnMD8zMrWBwG5Q2aYI+5eVFBuvrmyGZG+HISfe/mb8vnSn1cYF/9s5V+kv6T/e9B71fP89/zfl/9l6T/Vadu/HjrezsZUYzt2Gtv9/x1Xtg47IbFOnxfR5s95jGHtF+FlTAIECBAgQIAAAQIECBAgQIAAAQIECBAgQIAAAQIECBAgMIkCAoWTuKrmRIAAgWMI1Dn5b6/bnPPjsrt0+xjDnOiVYnp5Ol2/+kfNTp5sdP5x0uCtz374tdFo1Kq51+utP3n+/Z2a42hGgAABAgQIECBAgAABAgQIECBAgAABAgQIECBAgAABAgQIEJgIAYHCiVhGkyBAgMDJBepcd7w3ymFXCp+8iqN7GKrGyNtlZ+nTvR7rXHe817aX8+aT7tJHVyaf9fz0T4AAAQIECBAgQIAAAQIECBAgQIAAAQIECBAgQIAAAQIECBC4SAGBwovUNzYBAgRGSGCYsF5EfHD633lNY5hTFCPys43O0txebcMECnMvnpTP/3G64XnNzzgECBAgQIAAAQIECBAgQIAAAQIECBAgQIAAAQIECBAgQIAAgYsUECi8SH1jEyBAYIQEhrlOOEc8LDutxYsof77ZznXGzTn/UnaXFvba/svPVn6aaqT/pc67O7387/7j86Vv67TVhgABAgQIECBAgAABAgQIECBAgAABAgQIECBAgAABAgQIECAwKQIChZOykuZBgACBUxAomu3VFHFvQFcv805jrnzx7dYpDDl0F8VMezmluD/oxRxxs+y0Nt9vVzRX/muK9Nej3s2R/1Z2lv5pUP+eEyBAgAABAgQIECBAgAABAgQIECBAgAABAgQIECBAgAABAgQmTUCgcNJW1HwIECBwAoF3pxReKSPSl4d1kyPulp3W2gmGOfGr882VzSNrzPGg7LaW9w/0L2dW/qdGxP+e0sG//nLO0Yv4V/+xu/R/nLhIHRAgQIAAAQIECBAgQIAAAQIECBAgQIAAAQIECBAgQIAAAQIExkxAoHDMFky5BAgQOGuBKlQY168uf3RSYc6/515eKF98X551DXX6P+Q0xZc5p4Wy+936YX0U/2zlX6S/pP8rIj7Z1+Zl/nv+H8v/svSf6oyvDQECBAgQIECAAAECBAgQIECAAAECBAgQIECAAAECBAgQIEBg0gQECidtRc2HAAECpyTQDxb+dWouphqzEbG5//rgUxrmRN38WWNjajpS3hqmxipY2LsS/0NVQONt/AdBwhMthZcJECBAgAABAgQIECBAgAABAgQIECBAgAABAgQIECBAgACBCRAQKJyARTQFAgQIECBAgAABAgQIECBAgAABAgQIECBAgAABAgQIECBAgAABAgQIECBwUgGBwpMKep8AAQIECBAgQIAAAQIECBAgQIAAAQIECBAgQIAAAQIECBAgQIAAAQIECEyAgEDhBCyiKRAgQIAAAQIECBAgQIAAAQIECBAgQIAAAQIECBAgQIAAAQIECBAgQIAAgZMKCBSeVND7BAgQIECAAAECBAgQIECAAAECBAgQIECAAAECBAgQIECAAAECBAgQIEBgAgQECidgEU2BAIHJFihu/DQbqfdVpJiLlLcjYjNevX1cbi9X//tYn2Lmx9sR+cuImOv3l+Jx2WltHqszL30k8J7vbERsRa/3pHzxfTlKVEWzPRc5vtrbAyny5kZ36fEo1agWAgQIECBAgAABAgQIECBAgAABAgQIECBAgAABAgQIECBA4HwFBArP19toBAgQGEqg+GxlMRpxP0Wafv/FHHk7cuNu2f1ufZgO++HEqZ1HKVKx/72cYz1ev7l7kqDiMLVMYttx8C2ml6fj2tVHKcXtj/ZA5DJ2pu6WL77dmsT1MScCBAgQIECAAAECBAgQIECAAAECBAgQIECAAAECBAgQIEDgaAGBQjuEAAECIypQhQlTI/18VHl5pzdf9+S73SDZ05SiOjXvwE/OsVl2WzdHlGSky9r13UjVSZIj7DvfXNmMSNXplIftga14/eamYOlIbzfFESBAgAABAgQIECBAgAABAgQIECBAgAABAgQIECBAgACBMxEQKDwTVp0SIEDgZAK7J9093X8y4f5ec47a4a+i2V5NEfcGVZZzPCi7reVB7Tz/UGAcfIuZ9nJKcX/Q2uWIh2WntTionecECBAgQIAAAQIECBAgQIAAAQIECBAgQIAAAQIECBAgQIDAZAkIFE7WepoNAQITIlA3+FVNt+4phfPN9nZEfDKIyCmFg4QOfj4/s7IVKX0+6O2L9B10OuFe7dWV2mVn6dNBc/GcAAECBAgQIECAAAECBAgQIECAAAECBAgQIECAAAECBAgQmCwBgcLJWk+zIUBgQgSKmZW1lNLXdaZT50TB6sTDNNX7rU5/VZuNTsvvh7pYEVFdd5yuX/2j7isX5TvfbOe6Neadxhfli2+36rbXjgABAgQIECBAgAABAgQIECBAgAABAgQIECBAgAABAgQIEBh/AYGR8V9DMyBAYAIFTj1QOCaBt3FdyokMFL5682m5vVydaulDgAABAgQIECBAgAABAgQIECBAgAABAgQIECBAgAABAgQIXBIBgcJLstCmSYDAeAkUn60spkb6uU7Vta88rnklb0Q82ei0ijpja/MPgbpXHkfkZxudpbmLsJtvtsuIuFVj7JcbndZ0jXaaECBAgAABAgQIECBAgAABAgQIECBAgAABAgQIECBAgAABAhMkIFA4QYtpKgQI7F49+9e/fJkbuR+IS5E38+u3T8btpLXdK4o3I+KTo9c1P8uv3hZ15lfMtJdTivuD9knu5W/K50urg9p5/qHAOPjWDaoedI12ceOHIhqNd2FpxpnIAAAgAElEQVTElLdiZ+qJK5H37YEbP83G1M6tyGk2cmynnDY3Xnz35DL9rFzEPima7bnoxa1IMV25RyOelJ1W9f3pQ4AAAQIECBAgQIAAAQIECBAgQIAAAQIECBAgQIAAAQJDCggUDgmmOQECoyuwG2R5lFLMvl9ljrwduXG37H63PrrVf1xZ0WwvpIhHR9WcI24OE5yZb65sRqQvj+jT6YQn2CTj4Dv4lMIPT1Cswq0xtfMoRfro1MqcY7nsth6cgGxiXj0sUJojl7EzdXfSw5f9UF+O6vv3g9M3+9+/vbRcPm89PO3Frq4aj+tX7qdIi/v7zjnW4/Wbu3XC1qddl/4IECBAgAABAgQIECBAgAABAgQIECBAgAABAgQIECAwzgICheO8emonQOBPgSrMkiKeHkUyjifvFTM/3k4pr310UmHOv+deXihffF9dYVv70w/gXLuyllL6av9LOeJhvHqzLIBTm/Ojhru+qymlr0fV910I6+pyirj3UY05P47Xbxf29sBuYOu3FOnQ64+rfVN2Wh8Fuo6vOH5vFjMr6wf9TO3NJOfYitdvbk7qz9Zu6PTpkfskx4Oy21o+zdUdFI7NOTbLbuvmaY6pLwIECBAgQIAAAQIECBAgQIAAAQIECBAgQIAAAQIECEy6gEDhpK+w+RG4BALvQlxXN/afjLV/6v2Tsnambo7bSWHv5veXIiK/O/mr1yvjbzubJwknvbsiNBeR0nSk2IqIzWFOOrwE2+pEUxwH336NEdWpcrOR83Y0Url/DwwKyu0h5Z3e/LDh1hMBj9DLu6HfXweVlHOsld3W3UHtxvH5oGDfn/tkyBNVj7I4yfXd42isZgIECBAgQIAAAQIECBAgQIAAAQIECBAgQIAAAQIECJyXgEDheUkbhwCBMxOorjpOU42NOgPkMzglq8642hAYN4EqyJquX/2jTt0551/K7tJCnbaT1qZumK6a90anNXF/d9U5HXZvzU/z+7fG9eL9YavTIctu64tJ23fmQ4AAAQIECBAgQIAAAQIECBAgQIAAAQIECBAgQIAAgbMSmLh/2D4rKP0SIDC6AnVPqqpmcJmDT6O7giobRYEhg7qX9mrZ+ZmVrUjp8zprmE/xhL46451Hm7onNO7W8mSj0ypOo675ZjvX7Se/evPpSU50rTuOdgQIECBAgAABAgQIECBAgAABAgQIECBAgAABAgQIEJgEAYHCSVhFcyBwyQWKmfZySnG/DkPO+XHZXbpdp602BC6zwDCBwoj8bKOz9O5K7kv2mW+2tyPikzrTnsSroQUK66y8NgQIECBAgAABAgQIECBAgAABAgQIECBAgAABAgQIEBgfAYHC8VkrlRIgcIjAMMGn07xy04IQmGSBIa88vrRBXVcet+dSxNM6Pws54mHZaS3WaTuoTd0rjyPi5UanNT2oP88JECBAgAABAgQIECBAgAABAgQIECBAgAABAgQIECBA4J2AQKGdQIDA2Av0g0/XrmzWuHb0Zd5pzJUvvt0a+0lfggkUN36aTY2dL3OkuRR5M/emnlm78134OmG5nHPkiH+fIv2/qZfK/Le/P7tM18vWPaHvuKejVoHpmEqfR06zo+pbN9x3mic01j2Z9jRDjOf702c0AgQIECBAgAABAgQIECBAgAABAgQIECBAgAABAgQIXIyAQOHFuBuVAIFTFqhzSmHu5W/K50urpzy07s5A4LCwUI68Gq/ePrhMgbUz4K3dZT/UOdXbPOhK35yrbnKk9OGfEjnyduTG3bL73Xrtgca8YTGzsp5S+uqIabzMr97MDrNvK/uY2nmUIhXv9zuKvkVz8CmFZxHsGxhkzPn3/Prt3DDuY74VlU+AAAECBAgQIECAAAECBAgQIECAAAECBAgQIECAAIETCwgUnphQBwQIjIrA7klhaweEn17mXl4WJhyVlTq6jkHhrBy5LDtL8+Mxm/Gv8l1YLK9FpC/3ZnNYmPD92V6mAG91Smpcv7qcIu59vOL5WY60UHZaVTCz1mc3TPg0RTr0qt5R8+2Huhtp7aCTYs/qqvm++7Ura4eEOZ/kncaCU01rbTmNCBAgQIAAAQIECBAgQIAAAQIECBAgQIAAAQIECBAg8KeAQKHNQIDARAnsBntuR8Rc5DwdOTYjT60LlYzHMhefrSymRvp5ULWjFqYaVO8kPK8CuxF5LiLPpohi0BXj/ZP0dqZuXqafvSp8GTl2ndJmRNo8zkmNta6aHkHfP79/c8xW++S8vn/fc5+NSFvHdZ+En1NzIECAAAECBAgQIECAAAECBAgQIECAAAECBAgQIECAwEkFBApPKuh9AgQIEDg1gTpBqmqwnGOr7La+OLWBdVRboM71tnudndXJdLWLHcOGu9dM/1andL51lLQhQIAAAQIECBAgQIAAAQIECBAgQIAAAQIECBAgQIAAgWEEBAqH0dKWAAECBM5UYL7ZznUHyK/efFpuL2/Xba/d6QgUzfZCinhUp7ec8+Oyu1SdGOpTU2D36vZfazZ/stFpFTXbakaAAAECBAgQIECAAAECBAgQIECAAAECBAgQIECAAAECBAYKCBQOJNKAAAECBM5LYKhA4U7ji8t0ne55rcGgcepeS73bj8DbINB9z4cJbEYE3yF9NSdAgAABAgQIECBAgAABAgQIECBAgAABAgQIECBAgACBowUECu0QAgQIEBgZgfmZla1I6fMaBb3c6LSma7TT5JQFihs/FGmqsVGnW1fy1lH6sM1QV0pHPCw7rcXhR/EGAQIECBAgQIAAAQIECBAgQIAAAQIECBAgQIAAAQIECBA4WECg0M4gQIDAkAJVoCqm0udpp7GV//b3Z5N07W4xvTyd/vqXL/NUb7aa38aL754MyXOi5kWzvZoi7g3qJAtSDSI60+d1g5+511tKKf0/uTf1zGmS9Zektu9Ob7588X1Zv2ctR1Hg/d8p5/2dO4oeaiIwKgIX/TfRqDiogwABAgQIECBAgAABAgQIECBAgAABAgQIELh8AgKFl2/NzZgAgWMKVFe9RiPup0gfnIyXcyyX3daDY3Y7Eq9V/2ge169Uc/vgtLMceTty427Z/W79PArt/+P99StlRPry0PFy/j2/fjs3SUHO87A9zTHqnFKYc0R676+MnGMzUtwtO63N06xlEvuq5StUO/ZLf9D14f3v3F5aLp+3Ho79BE2AwJgKjMrfRGPKp2wCBAgQIECAAAECBAgQIECAAAECBAgQIEBgAgQECidgEU2BAIGzFxh0cl6OXJadpfmzr+RsRphvrmweFeI7z6trixs/zaap3lpE3Pp4tvlZjrQglHY2+2CYXouZH2+nlKt1+mT/e1WYMCJHej9R2P8veTsizVu/wdJH+kY8jFdvloVqBzuOaotiZmUtpfT1YfXlHGtlt3V3VOtXF4FJFeiHCa9d3Ugp5o74+XxQdlvLk2pgXgQIECBAgAABAgQIECBAgAABAgQIECBAgAABgUJ7gAABAgME6pwWVnWRe/mb8vnS6riBFjPt5ZTi/qC6c8TN8wyCFc32QkTMpYi5HFGdardZdlpVgM1nRAR2gxeLEXk2pTSbc/y3Efmf7w8Svl9uzrEVr9/cFIYbvIh933+6shAp5nZ9y+j1StccD7Yb5Ra7YdFfB9WYc7pzXqfDDqrFcwKXRWDQ/4Fkz+G8/ya6LP7mSYAAAQIECBAgQIAAAQIECBAgQIAAAQIECIyGgEDhaKyDKggQGGGB+Wa7PPi0vA+LroJSZbf1xQhP5cDS5pvt/nlygz4551/K7lIV8vMh8JFA3eBt9aKglA10mQUGnQi7Z1NdE152Wzcvs5W5EzhvAX8Tnbe48QgQIECAAAECBAgQIECAAAECBAgQIECAAIFRFBAoHMVVURMBAiMlMN9sbx90retBReZXbz4dp5PXima7OgHwaR1w4ZY6Spe3Td2TLiuh87xC+/KuiJmPqkDdwFJV/0an5W/1UV1IdU2cwDDB+Ih4stFpFROHYEIECBAgQIAAAQIECBAgQIAAAQIECBAgQIAAgYjwj5S2AQECBAYIDBP+GLcr8Ib8x/OXG53WtA1D4CCB4QKFTru0iy6nQHWNdbp+9Y+6sxcorCulHYGTCwz1N1HOv290l2ZPPqoeCBAgQIAAAQIECBAgQIAAAQIECBAgQIAAAQKjJyBQOHproiICBEZMoO71lFXZ4xb+GDLc4jSeEdubo1RO0WwvpIhHdWrKvfxN+XxptU5bbQhMmkDtU28FliZt6c1nxAWKGz/Npqneb3XKzDk/LrtLt+u01YYAAQIECBAgQIAAAQIECBAgQIAAAQIECBAgMG4CAoXjtmLqJUDg3AWKZns1RdwbNPC4/uNy3cCkENigHXCy5/2TkWIq57/9/dlpXJvdD4v+9S9f5qn8suy0Nk9W3cdv7693N4hRjfPJoLHyTuOL8sW3W4PaeU5gEgWKmZW1lNLXg+aWs5M8Bxl5TuC0BWr/TRRxt+y01k57fP0RIECAAAECBAgQIECAAAECBAgQIECAAAECBEZBQKBwFFZBDQQIjLRAP5h17cpmpPT5EYW+zK/ezJ5GEOy8MYpmey5FPB0wrtMJz2Bhqr0V16/cT5EW3+8+59iM1A8rDB0ErNYzcjxKKeb29blcdlsPTjqNgwK2e/VGLxepkX4+aoyc40HZbS2ftA7vExhXgd2TYatA7VHh27H9nTKu66JuApWAv4nsAwIECBAgQIAAAQIECBAgQIAAAQIECBAgQIBAhEChXUCAAIEaAu/+gTmvRaQvP2qe8+85pdvHCX/VGPpcmhQzP95OqZrfgQGXJ/nVm9vjGJY8F7xjDtIPE167urE/+Pd+dzmnO2X3u/W6Q+yu46+Hta+Cf2W3dbNuf++3q1tvRJ5LKe4fNEaOeFh2Wh+EJ49Ti3cIjLtA/3dKzusHB9XzsxxpYZx/p4z7+qj/cgv4m+hyr7/ZEyBAgAABAgQIECBAgAABAgQIECBAgAABAgKF9gABAgSGEig+W1mMFEVKaTrnvB05yvivb9cmIWy3GxhbTCmKCiXnvBUpla70G2qL1G5c5yrtHHk7Xr39os7+qq4cjqmdpynS9FFFHDfUN0y9cf3qbEQspHh3SmKO2Iyd3nr54vuyNpCGBCZcoP+d+09XFib1d8qEL5/pTbiAv4kmfIFNjwABAgQIECBAgAABAgQIECBAgAABAgQIEDhSwAmFNggBAgQIEDhngd0rT/+oM2zdK4KLmfbyYScD7h9no9Ma6vf/WdRbZ+7aECBAgAABAgQIECBAgAABAgQIECBAgAABAgQIECBAgAABAucrMFSg4HxLMxoBAgQIEJhMgeLGD0WaamzUnN2TjU6rf2rkUZ/5Zrs6/e/WoHbV87zTmx/mtMCzqLdOndoQIECAAAECBAgQIECAAAECBAgQIECAAAECBAgQIECAAAEC5ysgUHi+3kYjQIAAAQJRNNvVdcCPalKcfqAwpztl97v1muOfSb11x9aOAAECBAgQIECAAAECBAgQIECAAAECBAgQIECAAAECBAgQOD8BgcLzszYSAQIECBDoCwxz4l/O+Zeyu7QwiK6YWVlPKX01qF31PEfcLDutzTpt+/U223Mp4mmd9nXrrdOXNgQIECBAgAABAgQIECBAgAABAgQIECBAgAABAgQIECBAgMD5CggUnq+30QgQIEDgnASKGz/NxlRvepjg3DmV1h9mvtnejohPBo2ZI+6WndbaoHZDnHr4cqPTmh7U3/7np13vsONrT4AAAQIECBAgQIAAAQIECBAgQIAAAQIECBAgQIAAAQIECJy9gEDh2RsbgQABAgTOUaCYaS9HyvdSpD9DczlyGTtTd8sX326dYylHDlXM/Hg7pfzrgHpqXXe818d8s11GxK2j+sw7vfnyxfdVu6E+Z1HvUAVoTIAAAQIECBAgQIAAAQIECBAgQIAAAQIECBAgQIAAAQIECJy5gEDhmRMbgAABAgTOS2C+ubIZkb48aLwceTt28p3jhOnOqv4q/JhS3D+k/yf51Zvb5fZydZJhrU8xvTydrl8pDzXo5W/K50urtTo7oNFp13vcOrxHgAABAgQIECBAgAABAgQIECBAgAABAgQIECBAgAABAgQInI2AQOHZuOqVAAECBM5ZYEDYrV9NzrEVr9/cHCakd9bTKJrtuch5MaWYixzTkdJWjlirc83xYbUVn60spka6HRFzEXkr59iMlFZP4/rnA+vt5fWTBBXP2lj/BAgQIECAAAECBAgQIECAAAECBAgQIECAAAECBAgQIECAQD0BgcJ6TloRIECAwAgLvDuZ7+ofdUrMJzylr84Y2hAgQIAAAQIECBAgQIAAAQIECBAgQIAAAQIECBAgQIAAAQIExlFAoHAcV03NBAgQIPCBQHHjhyJNNTbqsOScH5fdper0Ph8CBAgQIECAAAECBAgQIECAAAECBAgQIECAAAECBAgQIECAAIH3BAQKbQcCBAgQGHuB3St+f645kScbnVZRs61mBAgQIECAAAECBAgQIECAAAECBAgQIECAAAECBAgQIECAAIFLIyBQeGmW2kQJECAwuQJDnlD4S9ldWphcDTMjQIAAAQIECBAgQIAAAQIECBAgQIAAAQIECBAgQIAAAQIECBxPQKDweG7eIkDgkggU08vT5fby9iRNt7jx02z54tutSZpTNZf5Zrtap08GzSv38jfl86XVQe08J0CAAAECBAgQIECAAAECBAgQIECAAAECBAgQIECAAAECBAhcNgGBwsu24uZLgMBAgSpwF43ez5FykSJNVy/kHJsR6UHZ/W59YAcj2KBotucix/2U4vZeeTnHeqR4UHZamyNY8tAl1bv2OD/b6CzNDd25FwgQIECAAAECBAgQIECAAAECBAgQIECAAAECBAgQIECAAAECl0BAoPASLLIpEiBQX6AfvIu8sRck3P9mzrFWdlt36/d48S2LZnshRTw6rJIccbfstNYuvtKTV1A026sp4t7BPeVneWfq9iSeznhyOT0QIECAAAECBAgQIECAAAECBAgQIECAAAECBAgQIECAAAECBCIECu0CAgQI7ApU1xvH9Su/HRYm3IMapwBeFZBMEU8HLXKOuDkxJxXe+KFIU43liKhOIqyuQH6Sc5Rlt1X9Nx8CBAgQIECAAAECBAgQIECAAAECBAgQIECAAAECBAgQIECAAIFDBAQKbQ0CBAjsChx9ut0/mHLk7bKz9Ok4wBUzK+sppa8G1Zpzflx2l/68DnlQe88JECBAgAABAgQIECBAgAABAgQIECBAgAABAgQIECBAgAABAgQmT0CgcPLW1IwIEDimwHyzXUbErTqvj8uJfvPN9vbuKX0Dp7XRafmdMFBJAwIECBAgQIAAAQIECBAgQIAAAQIECBAgQIAAAQIECBAgQIDA5AoIj0zu2poZAQJDCszPrGxFSp/XeS3v9ObLF99XAcSR/sw327lugXmn8UX54tutuu21I0CAAAECBAgQIECAAAECBAgQIECAAAECBAgQIECAAAECBAgQmCwBgcLJWk+zIUDgBAJOKHRC4Qm2j1cJECBAgAABAgQIECBAgAABAgQIECBAgAABAgQIECBAgAABAmMvIFA49ktoAgQInJZA0Wyvpoh7Nfp7udFpTddod+FNipmV9ZTSV4MKyTk/LrtLtwe185wAAQIECBAgQIAAAQIECBAgQIAAAQIECBAgQIAAAQIECBAgQGByBQQKJ3dtzYwAgSEFiunl6XTtyuaga49zTnfK7nfrQ3Z/Ic2LZnsuRTwdNHiOuFl2WpuD2nlOgAABAgQIECBAgAABAgQIECBAgAABAgQIECBAgAABAgQIECAwuQIChZO7tmZGgMAxBHYDeGVEfHLQ6zniYdlpLR6j6wt7pWi2F1LEo8MKyBF3y05r7cIKNDABAgQIECBAgAABAgQIECBAgAABAgQIECBAgAABAgQIECBAgMBICAgUjsQyKIIAgVESqE4qjGtXVlNK1RXAe8HCJ3mnt1y++L4KG47dpwpKRs7LKaVid04vc85lpLTsZMKxW04FEyBAgAABAgQIECBAgAABAgQIECBAgAABAgQIECBAgAABAgTORECg8ExYdUqAAAECBAgQIECAAAECBAgQIECAAAECBAgQIECAAAECBAgQIECAAAECBMZLQKBwvNZLtQQIECBAgAABAgQIECBAgAABAgQIECBAgAABAgQIECBAgAABAgQIECBA4EwEBArPhFWnBAgQIECAAAECBAgQIECAAAECBAgQIECAAAECBAgQIECAAAECBAgQIEBgvAQECsdrvVRLgAABAgQIECBAgAABAgQIECBAgAABAgQIECBAgAABAgQIECBAgAABAgTORECg8ExYdUqAAAECBAgQIECAAAECBAgQIECAAAECBAgQIECAAAECBAgQIECAAAECBMZLQKBwvNZLtQQIECBAYCQFihs/FNFo3IuIuUh5OiI2I2Kt7Cz9MpIFK4oAAQIECBAgQIAAAQIECBAgQIAAAQIECBAgQIAAAQIECBD4SECg0KYgQIAAAQIETiRQNNurKaIKE370yZHLePX2Trm9vH2iQbxMgAABAgQIECBAgAABAgQIECBAgAABAgQIECBAgAABAgQInLmAQOGZExuAAAECBAhMrkDx2cpiaqSfj5phzrFedlt3JlfBzAgQIECAAAECBAgQIECAAAECBAgQIECAAAECBAgQIECAwGQICBROxjqaBQECBAgQOHeB4sZPs2mq91udgfNOb7588X1Zp602BAgQIECAAAECBAgQIECAAAECBAgQIECAAAECBAgQIECAwMUICBRejLtRCRAgQIDA2AsUMz/eTin/WmciOceDsttartNWGwIECBAgQIAAAQIECBAgQIAAAQIECBAgQIAAAQIECBAgQOBiBAQKL8bdqAQIECBAYOwFipn2ckpxv+ZEnmx0WkXNtpoRIECAAAECBAgQIECAAAECBAgQIECAAAECBAgQIECAAAECFyAgUHgB6IYkQIAAAQKTIFA02wsp4lGdueSIh2WntVinrTYECBAgQIAAAQIECBAgQIAAAQIECBAgQIAAAQIECBAgQIDAxQgIFF6Mu1EJECBAgMDYCxTN9lyKeFpnIjnibtlprdVpqw0BAgQIECBAgAABAgQIECBAgAABAgQIECBAgAABAgQIECBwMQIChRfjblQCBAgQIDARAsXMynpK6aujJ5OfbXSW5iZiwiZBgAABAgQIECBAgAABAgQIECBAgAABAgQIECBAgAABAgQmWECgcIIX19QIECBAgMBZCxTTy9Pp2pXNSOnzQ8Z6mSOKstPaPOta9E+AAAECBAgQIECAAAECBAgQIECAAAECBAgQIECAAAECBAicTECg8GR+3iZAgAABApdeoAoVxvWryyni3j6MJ3mnsVC++Hbr0iMBIECAAAECBAgQIECAAAECBAgQIECAAAECBAgQIECAAAECYyAgUDgGi6REAgQIECAwLgJFsz0XO73p8sX35bjUrE4CBAgQIECAAAECBAgQIECAAAECBAgQIECAAAECBAgQIEDgnYBAoZ1AgAABAgQIECBAgAABAgQIECBAgAABAgQIECBAgAABAgQIECBAgAABAgQICBTaAwQIECBAgAABAgQIECBAgAABAgQIECBAgAABAgQIECBAgAABAgQIECBAgIATCu0BAgQIECBAgAABAgQIECBAgAABAgQIECBAgAABAgQIECBAgAABAgQIECBAwJXH9gABAgQIECBAgAABAgQIECBAgAABAgQIECBAgAABAgQIECBAgAABAgQIECBQCSQMBAgQIECAAAECBAgQIECAAAECBAgQIECAAAECBAgQIECAAAECBAgQIECAAAGBQnuAAAECBAgQIECAAAECBAgQIECAAAECBAgQIECAAAECBAgQIECAAAECBAgQcEKhPUCAAAECBAgQIECAAAECBAgQIECAAAECBAgQIECAAAECBAgQIECAAAECBAi48tgeIECAAAECBAgQIECAAAECBAgQIECAAAECBAgQIECAAAECBAgQIECAAAECBEKg0CYgQIAAAQIECBAgQIAAAQIECBAgQIAAAQIECBAgQIAAAQIECBAgQIAAAQIEBArtAQIECBAgQIAAAQIECBAgQIAAAQIECBAgQIAAAQIECBAgQIAAAQIECBAgQKASSBgIECBAgAABAgQIECBAgAABAgQIECBAgAABAgQIECBAgAABAgQIECBAgAABAgKF9gABAgQIECBAgAABAgQIECBAgAABAgQIECBAgAABAgQIECBAgAABAgQIECDghEJ7gAABAgQIECBAgAABAgQIECBAgAABAgQIECBAgAABAgQIECBAgAABAgQIEHDlsT1AgAABAgQIECBAgAABAgQIECBAgAABAgQIECBAgAABAgQIECBAgAABAgQIhEChTUCAAAECBAgQIECAAAECBAgQIECAAAECBAgQIECAAAECBAgQIECAAAECBAgIFNoDBAgQIECAAAECBAgQIECAAAECBAgQIECAAAECBAgQIECAAAECBAgQIECAQCWQMBAgQIAAAQIECBAgQIAAAQIECBAgQIAAAQIECBAgQIAAAQIECBAgQIAAAQIEBArtAQIECBAgQIAAAQIECBAgQIAAAQIECBAgQIAAAQIECBAgQIAAAQIECBAgQMAJhfYAAQIECBAgQIAAAQIECBAgQIAAAQIECBAgQIAAAQIECBAgQIAAAQIECBAg4Mpje4AAAQIECBAgQIAAAQIECBAgQIAAAQIECBAgQIAAAQIECBAgQIAAAQIECBAIgUKbgAABAgQIECBAgAABAgQIECBAgAABAgQIECBAgAABAgQIECBAgAABAgQIEBAotAcIECBAgAABAgQIECBAgAABAgQIECBAgAABAgQIECBAgAABAgQIECBAgACBSiBhIECAAAECBAgQIECAAAECBFjkqjoAAA3fSURBVAgQIECAAAECBAgQIECAAAECBAgQIECAAAECBAgIFNoDBAgQIECAAAECBAgQIECAAAECBAgQIECAAAECBAgQIECAAAECBAgQIECAgBMK7QECBAgQIECAAAECBAgQIECAAAECBAgQIECAAAECBAgQIECAAAECBAgQIEDAlcf2AAECBAgQIECAAAECBAgQIECAAAECBAgQIECAAAECBAgQIECAAAECBAgQIBAChTYBAQIECBAgQIAAAQIECBAgQIAAAQIECBAgQIAAAQIECBAgQIAAAQIECBAgIFBoDxAgQIAAAQIECBAgQIAAAQIECBAgQIAAAQIECBAgQIAAAQIECBAgQIAAAQKVQMJAgAABAgQIECBAgAABAgQIECBAgAABAgQIECBAgAABAgQIECBAgAABAgQIEBAotAcIECBAgAABAgQIECBAgAABAgQIECBAgAABAgQIECBAgAABAgQIECBAgAABJxTaAwQIECBAgAABAgQIECBAgAABAgQIECBAgAABAgQIECBAgAABAgQIECBAgIArj+0BAgQIECBAgAABAgQIECBAgAABAgQIECBAgAABAgQIECBAgAABAgQIECBAIAQKbQICBAgQIECAAAECBAgQIECAAAECBAgQIECAAAECBAgQIECAAAECBAgQIEBAoNAeIECAAAECBAgQIECAAAECBAgQIECAAAECBAgQIECAAAECBAgQIECAAAECBCqBhIEAAQIECBAgQIAAAQIECBAgQIAAAQIECBAgQIAAAQIECBAgQIAAAQIECBAgIFBoDxAgQIAAAQIECBAgQIAAAQIECBAgQIAAAQIECBAgQIAAAQIECBAgQIAAAQJOKLQHCBAgQIAAAQIECBAgQIAAAQIECBAgQIAAAQIECBAgQIAAAQIECBAgQIAAAVce2wMECBAgQIAAAQIECBAgQIAAAQIECBAgQIAAAQIECBAgQIAAAQIECBAgQIBACBTaBAQIECBAgAABAgQIECBAgAABAgQIECBAgAABAgQIECBAgAABAgQIECBAgIBAoT1AgAABAgQIECBAgAABAgQIECBAgAABAgQIECBAgAABAgQIECBAgAABAgQIVAIJAwECBAgQIECAAAECBAgQIECAAAECBAgQIECAAAECBAgQIECAAAECBAgQIEBAoNAeIECAAAECBAgQIECAAAECBAgQIECAAAECBAgQIECAAAECBAgQIECAAAECBJxQaA8QIECAAAECBAgQIECAAAECBAgQIECAAAECBAgQIECAAAECBAgQIECAAAECrjy2BwgQIECAAAECBAgQIECAAAECBAgQIECAAAECBAgQIECAAAECBAgQIECAAIEQKLQJCBAgQIAAAQIECBAgQIAAAQIECBAgQIAAAQIECBAgQIAAAQIECBAgQIAAAYFCe4AAAQIECBAgQIAAAQIECBAgQIAAAQIECBAgQIAAAQIECBAgQIAAAQIECBCoBBIGAgQIECBAgAABAgQIECBAgAABAgQIECBAgAABAgQIECBAgAABAgQIECBAgIBAoT1AgAABAgQIECBAgAABAgQIECBAgAABAgQIECBAgAABAgQIECBAgAABAgQIOKHQHiBAgAABAgQIECBAgAABAgQIECBAgAABAgQIECBAgAABAgQIECBAgAABAgRceWwPECBAgAABAgQIECBAgAABAgQIECBAgAABAgQIECBAgAABAgQIECBAgAABAiFQaBMQIECAAAECBAgQIECAAAECBAgQIECAAAECBAgQIECAAAECBAgQIECAAAECAoX2AAECBAgQIECAAAECBAgQIECAAAECBAgQIECAAAECBAgQIECAAAECBAgQIFAJJAwECBAgQIAAAQIECBAgQIAAAQIECBAgQIAAAQIECBAgQIAAAQIECBAgQIAAAYFCe4AAAQIECBAgQIAAAQIECBAgQIAAAQIECBAgQIAAAQIECBAgQIAAAQIECBBwQqE9QIAAAQIECBAgQIAAAQIECBAgQIAAAQIECBAgQIAAAQIECBAgQIAAAQIECLjy2B4gQIAAAQIECBAgQIAAAQIECBAgQIAAAQIECBAgQIAAAQIECBAgQIAAAQIEQqDQJiBAgAABAgQIECBAgAABAgQIECBAgAABAgQIECBAgAABAgQIECBAgAABAgQECu0BAgQIECBAgAABAgQIECBAgAABAgQIECBAgAABAgQIECBAgAABAgQIECBAoBJIGAgQIECAAAECBAgQIECAAAECBAgQIECAAAECBAgQIECAAAECBAgQIECAAAECAoX2AAECBAgQIECAAAECBAgQIECAAAECBAgQIECAAAECBAgQIECAAAECBAgQIOCEQnuAAAECBAgQIECAAAECBAgQIECAAAECBAgQIECAAAECBAgQIECAAAECBAgQcOWxPUCAAAECBAgQIECAAAECBAgQIECAAAECBAgQIECAAAECBAgQIECAAAECBAiEQKFNQIAAAQIECBAgQIAAAQIECBAgQIAAAQIECBAgQIAAAQIECBAgQIAAAQIECAgU2gMECBAgQIAAAQIECBAgQIAAAQIECBAgQIAAAQIECBAgQIAAAQIECBAgQIBAJZAwECBAgAABAgQIECBAgAABAgQIECBAgAABAgQIECBAgAABAgQIECBAgAABAgQECu0BAgQIECBAgAABAgQIECBAgAABAgQIECBAgAABAgQIECBAgAABAgQIECBAwAmF9gABAgQIECBAgAABAgQIECBAgAABAgQIECBAgAABAgQIECBAgAABAgQIECDgymN7gAABAgQIECBAgAABAgQIECBAgAABAgQIECBAgAABAgQIECBAgAABAgQIEAiBQpuAAAECBAgQIECAAAECBAgQIECAAAECBAgQIECAAAECBAgQIECAAAECBAgQECi0BwgQIECAAAECBAgQIECAAAECBAgQIECAAAECBAgQIECAAAECBAgQIECAAIFKIGEgQIAAAQIECBAgQIAAAQIECBAgQIAAAQIECBAgQIAAAQIECBAgQIAAAQIECAgU2gMECBAgQIAAAQIECBAgQIAAAQIECBAgQIAAAQIECBAgQIAAAQIECBAgQICAEwrtAQIECBAgQIAAAQIECBAgQIAAAQIECBAgQIAAAQIECBAgQIAAAQIECBAgQMCVx/YAAQIECBAgQIAAAQIECBAgQIAAAQIECBAgQIAAAQIECBAgQIAAAQIECBAgEAKFNgEBAgQIECBAgAABAgQIECBAgAABAgQIECBAgAABAgQIECBAgAABAgQIECAgUGgPECBAgAABAgQIECBAgAABAgQIECBAgAABAgQIECBAgAABAgQIECBAgAABApVAwkCAAAECBAgQIECAAAECBAgQIECAAAECBAgQIECAAAECBAgQIECAAAECBAgQECi0BwgQIECAAAECBAgQIECAAAECBAgQIECAAAECBAgQIECAAAECBAgQIECAAAEnFNoDBAgQIECAAAECBAgQIECAAAECBAgQIECAAAECBAgQIECAAAECBAgQIECAgCuP7QECBAgQIECAAAECBAgQIECAAAECBAgQIECAAAECBAgQIECAAAECBAgQIEAgBAptAgIECBAgQIAAAQIECBAgQIAAAQIECBAgQIAAAQIECBAgQIAAAQIECBAgQECg0B4gQIAAAQIECBAgQIAAAQIECBAgQIAAAQIECBAgQIAAAQIECBAgQIAAAQIEKoGEgQABAgQIECBAgAABAgQIECBAgAABAgQIECBAgAABAgQIECBAgAABAgQIECAgUGgPECBAgAABAgQIECBAgAABAgQIECBAgAABAgQIECBAgAABAgQIECBAgAABAk4otAcIECBAgAABAgQIECBAgAABAgQIECBAgAABAgQIECBAgAABAgQIECBAgAABVx7bAwQIECBAgAABAgQIECBAgAABAgQIECBAgAABAgQIECBAgAABAgQIECBAgEAIFNoEBAgQIECAAAECBAgQIECAAAECBAgQIECAAAECBAgQIECAAAECBAgQIECAgEChPUCAAAECBAgQIECAAAECBAgQIECAAAECBAgQIECAAAECBAgQIECAAAECBAhUAgkDAQIECBAgQIAAAQIECBAgQIAAAQIECBAgQIAAAQIECBAgQIAAAQIECBAgQECg0B4gQIAAAQIECBAgQIAAAQIECBAgQIAAAQIECBAgQIAAAQIECBAgQIAAAQIEnFBoDxAgQIAAAQIECBAgQIAAAQIECBAgQIAAAQIECBAgQIAAAQIECBAgQIAAAQKuPLYHCBAgQIAAAQIECBAgQIAAAQIECBAgQIAAAQIECBAgQIAAAQIECBAgQIAAgRAotAkIECBAgAABAgQIECBAgAABAgQIECBAgAABAgQIECBAgAABAgQIECBAgAABgUJ7gAABAgQIECBAgAABAgQIECBAgAABAgQIECBAgAABAgQIECBAgAABAgQIEKgEEgYCBAgQIECAAAECBAgQIECAAAECBAgQIECAAAECBAgQIECAAAECBAgQIECAgEChPUCAAAECBAgQIECAAAECBAgQIECAAAECBAgQIECAAAECBAgQIECAAAECBAg4odAeIECAAAECBAgQIECAAAECBAgQIECAAAECBAgQIECAAAECBAgQIECAAAECBFx5bA8QIECAAAECBAgQIECAAAECBAgQIECAAAECBAgQIECAAAECBAgQIECAAAEC/7/A/weH7ZdVxqxGvwAAAABJRU5ErkJggg=="/>
          <p:cNvSpPr/>
          <p:nvPr/>
        </p:nvSpPr>
        <p:spPr>
          <a:xfrm>
            <a:off x="1524000" y="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g111069e60d0_2_136" descr="data:image/png;base64,iVBORw0KGgoAAAANSUhEUgAAChQAAANWCAYAAAAcXvRzAAAgAElEQVR4XuzdQW5UV9YH8HNN+PSJDOLMaNeg6RVgVsDzCqBX8JkVhAxJOaJQXGTYZAUhKwiswI8VUFlBm0E5nrUzCJOA76dqdVppGqhn8Hu+t+pnKVKkunXvub9zJAfxz3sp/BAgQIAAAQIECBAgQIAAAQIECBAgQIAAAQIECBAgQIAAAQIECBAgQIAAAQJrL5DWXgAAAQIECBAgQIAAAQIECBAgQIAAAQIECBAgQIAAAQIECBAgQIAAAQIECBAgEAKFhoAAAQIECBAgQIAAAQIECBAgQIAAAQIECBAgQIAAAQIECBAgQIAAAQIECBAQKDQDBAgQIECAAAECBAgQIECAAAECBAgQIECAAAECBAgQIECAAAECBAgQIECAQAgUGgICBAgQIECAAAECBAgQIECAAAECBAgQIECAAAECBAgQIECAAAECBAgQIEBAoNAMECBAgAABAgQIECBAgAABAgQIECBAgAABAgQIECBAgAABAgQIECBAgAABAiFQaAgIECBAgAABAgQIECBAgAABAgQIECBAgAABAgQIECBAgAABAgQIECBAgAABgUIzQIAAAQIECBAgQIAAAQIECBAgQIAAAQIECBAgQIAAAQIECBAgQIAAAQIECCwEEgYCBAgQIECAAAECBAgQIECAAAECBAgQIECAAAECBAgQIECAAAECBAgQIECAgEChGSBAgAABAgQIECBAgAABAgQIECBAgAABAgQIECBAgAABAgQIECBAgAABAgQ8odAMECBAgAABAgQIECBAgAABAgQIECBAgAABAgQIECBAgAABAgQIECBAgAABAl55bAYIECBAgAABAgQIECBAgAABAgQIECBAgAABAgQIECBAgAABAgQIECBAgACBECg0BAQIECBAgAABAgQIECBAgAABAgQIECBAgAABAgQIECBAgAABAgQIECBAgIBAoRkgQIAAAQIECBAgQIAAAQIECBAgQIAAAQIECBAgQIAAAQIECBAgQIAAAQIEFgIJAwECBAgQIECAAAECBAgQIECAAAECBAgQIECAAAECBAgQIECAAAECBAgQIEBAoNAMECBAgAABAgQIECBAgAABAgQIECBAgAABAgQIECBAgAABAgQIECBAgAABAp5QaAYIECBAgAABAgQIECBAgAABAgQIECBAgAABAgQIECBAgAABAgQIECBAgAABrzw2AwQIECBAgAABAgQIECBAgAABAgQIECBAgAABAgQIECBAgAABAgQIECBAgEAIFBoCAgQIECBAgAABAgQIECBAgAABAgQIECBAgAABAgQIECBAgAABAgQIECBAQKDQDBAgQIAAAQIECBAgQIAAAQIECBAgQIAAAQIECBAgQIAAAQIECBAgQIAAAQILgYSBAAECBAgQIECAAAECBAgQIECAAAECBAgQIECAAAECBAgQIECAAAECBAgQICBQaAYIECBAgAABAgQIECBAgAABAgQIECBAgAABAgQIECBAgAABAgQIECBAgAABTyg0AwQIECBAgAABAgQIECBAgAABAgQIECBAgAABAgQIECBAgAABAgQIECBAgIBXHpsBAgQIECBAgAABAgQIECBAgAABAgQIECBAgAABAgQIECBAgAABAgQIECBAIAQKDQEBAgQIECBAgAABAgQIECBAgAABAgQIECBAgAABAgQIECBAgAABAgQIECAgUGgGCBAgQIAAAQIECBAgQIAAAQIECBAgQIAAAQIECBAgQIAAAQIECBAgQIAAgYVAwkCAAAECBAgQIECAAAECBAgQIECAAAECBAgQIECAAAECBAgQIECAAAECBAgQECg0AwQIECBAgAABAgQIECBAgAABAgQIECBAgAABAgQIECBAgAABAgQIECBAgIAnFJoBAgQIECBAgAABAgQIECBAgAABAgQIECBAgAABAgQIECBAgAABAgQIECBAwCuPzQABAgQIECBAgAABAgQIECBAgAABAgQIECBAgAABAgQIECBAgAABAgQIECAQAoWGgAABAgQIECBAgAABAgQIECBAgAABAgQIECBAgAABAgQIECBAgAABAgQIEBAoNAMECBAgQIAAAQIECBAgQIAAAQIECBAgQIAAAQIECBAgQIAAAQIECBAgQIDAQiBhIECAAAECBAgQIECAAAECBAgQIECAAAECBAgQIECAAAECBAgQIECAAAECBAgIFJoBAgQIECBAgAABAgQIECBAgAABAgQIECBAgAABAgQIECBAgAABAgQIECBAwBMKzQABAgQIECBAgAABAgQIECBAgAABAgQIECBAgAABAgQIECBAgAABAgQIECDglcdmgAABAgQIECBAgAABAgQIECBAgAABAgQIECBAgAABAgQIECBAgAABAgQIEAiBQkNAgAABAgQIECBAgAABAgQIECBAgAABAgQIECBAgAABAgQIECBAgAABAgQICBSaAQIECBAgQIAAAQIECBAgQIAAAQIECBAgQIAAAQIECBAgQIAAAQIECBAgQGAhkDAQIECAAAECBAgQIECAAAECBAgQIECAAAECBAgQIECAAAECBAgQIECAAAECBAQKzQABAgQIECBAgAABAgQIECBAgAABAgQIECBAgAABAgQIECBAgAABAgQIECDgCYVmgAABAgQIECBAgAABAgQIECBAgAABAgQIECBAgAABAgQIECBAgAABAgQIEPDKYzNAgAABAgQIECBAgAABAgQIECBAgAABAgQIECBAgAABAgQIECBAgAABAgQIhEChISBAgAABAgQIECBAgAABAgQIECBAgAABAgQIECBAgAABAgQIECBAgAABAgQECs0AAQIECBAgQIAAAQIECBAgQIAAAQIECBAgQIAAAQIECBAgQIAAAQIECBAgsBBIGAgQIECAAAECBAgQIECAAAECBAgQIECAAAECBAgQIECAAAECBAgQIECAAAECAoVmgAABAgQIECBAgAABAgQIECBAgAABAgQIECBAgAABAgQIECBAgAABAgQIEPCEQjNAgAABAgQIECBAgAABAgQIECBAgAABAgQIECBAgAABAgQIECBAgAABAgQIeOWxGSBAgAABAgQIECBAgAABAgQIECBAgAABAgQIECBAgAABAgQIECBAgAABAgRCoNAQECBAgAABAgQIECBAgAABAgQIECBAgAABAgQIECBAgAABAgQIECBAgAABAgKFZoAAAQIECBAgQIAAAQIECBAgQIAAAQIECBAgQIAAAQIECBAgQIAAAQIECBBYCCQMBAgQIECAAAECBAgQIECAAAECBAgQIECAAAECBAgQIECAAAECBAgQIECAAAGBQjNAgAABAgQIECBAgAABAgQIECBAgAABAgQIECBAgAABAgQIECBAgAABAgQIeEKhGSBAgAABAgQIECBAgAABAgQIECBAgAABAgQIECBAgAABAgQIECBAgAABAgS88tgMECBAgAABAgQIECBAgAABAgQIECBAgAABAgQIECBAgAABAgQIECBAgAABAiFQaAgIECBAgAABAgQIECBAgAABAgQIECBAgAABAgQIECBAgAABAgQIECBAgAABgUIzQIAAAQIECBAgQIAAAQIECBAgQIAAAQIECBAgQIAAAQIECBAgQIAAAQIECCwEEgYCBAgQIECAAAECBAgQIECAAAECBAgQIECAAAECBAgQIECAAAECBAgQIECAgEChGSBAgAABAgQIECBAgAABAgQIECBAgAABAgQIECBAgAABAgQIECBAgAABAgQ8odAMECBAgAABAgQIECBAgAABAgQIECBAgAABAgQIECBAgAABAgQIECBAgAABAl55bAYIECBAgAABAgQIECBAgAABAgQIECBAgAABAgQIECBAgAABAgQIECBAgACBECg0BAQIECBAgAABAgQIECBAgAABAgQIECBAgAABAgQIECBAgAABAgQIECBAgIBAoRkgQIAAAQIECBAgQIAAAQIECBAgQIAAAQIECBAgQIAAAQIECBAgQIAAAQIEFgIJAwECBAgQIECAAAECBAgQIECAAAECBAgQIECAAAECBAgQIECAAAECBAgQIEBAoNAMECBAgAABAgQIECBAgAABAgQIECBAgAABAgQIECBAgAABAgQIECBAgAABAp5QaAYIECBAgAABAgQIECBAgAABAgQIECBAgAABAgQIECBAgAABAgQIECBAgAABrzw2AwQIECBAgAABAgQIECBAgAABAgQIECBAgAABAgQIECBAgAABAgQIECBAgEAIFBoCAgQIECBAgAABAgQIECBAgAABAgQIECBAgAABAgQIECBAgAABAgQIECBAQKDQDBAgQIAAAQIECBAgQIAAAQIECBAgQIAAAQIECBAgQIAAAQIECBAgQIAAAQILgYSBAAECBAgQIECAAAECBAgQIECAAAECBAgQIECAAAECBAgQIECAAAECBAgQICBQaAYIECBAgAABAgQIECBAgAABAgQIECBAgAABAgQIECBAgAABAgQIECBAgAABTyg0AwQIECBAgAABAgQIECBAgAABAgQIECBAgAABAgQIECBAgAABAgQIECBAgIBXHpsBAgQIECBAgAABAgQIECBAgAABAgQIECBAgAABAgQIECBAgAABAgQIECBAIAQKDQEBAgQIECBAgAABAgQIECBAgAABAgQIECBAgAABAgQIECBAgAABAgQIECAgUGgGCBAgQIAAAQIECBAgQIAAAQIECBAgQIAAAQIECBAgQIAAAQIECBAgQIAAgYVAwkCAAAECBAgQIECAAAECBAgQIECAAAECBAgQIECAAAECBAgQIECAAAECBAgQECg0AwQIECBAgAABAgQIECBAgAABAgQIECBAgAABAgQIECBAgAABAgQIECBAgIAnFJoBAgQIECBAgAABAgQIECBAgAABAgQIECBAgAABAgQIECBAgAABAgQIECBAwCuPzQABAgQIECBAgAABAgQIECBAgAABAgQIECBAgAABAgQIECBAgAABAgQIECAQAoWGgAABAgQIECBAgAABAgQIECBAgAABAgQIECBAgAABAgQIECBAgAABAgQIEBAoNAMECBAgQIAAAQIECBAgQIAAAQIECBAgQIAAAQIECBAgQIAAAQIECBAgQIDAQiBhIECAAAECBAgQIECAAAECBAgQIECAAAECBMoTaK5+06S4lA+Ov3pWXnUqIkCAAAECBAgQIECAAAECBFZRQKBwFbvqTgQIECBAgAABAgQIECBAgAABAgQIECBQpUCzOdmMK5e/Tylu//ECOceTePnbnfZkclLlxRRNgAABAgQIECBAgAABAgQIVCEgUFhFmxRJgAABAgQIECBAgAABAgQIECBAgAABAqsu0Fz99lpcev08Rdp8211z5JN4felGe3zvcNUt3I8AAQIECBAgQIAAAQIECBC4GAGBwotxdyoBAgQIECBAgAABAgQIECBAgAABAgQIEPgPgZ3RtI2Im+9jyZHbdr63g44AAQIECBAgQIAAAQIECBAg0IeAQGEfqvYkQIAAAQIECBAgQIAAAQIECBAgQIAAAQJnEGi2Ht5OKf/Y5Sv59elOe/z1InzohwABAgQIECBAgAABAgQIECBwrgIChefKaTMCBAgQIECAAAECBAgQIECAAAECBAgQIHB2gWZrOkkp7nf5Zs7xoD0aT7qstYYAAQIECBAgQIAAAQIECBAgcBYBgcKzaFlLgAABAgQIECBAgAABAgQIECBAgAABAgR6EGhG00cp4osuW+eI79r5+G6XtdYQIECAAAECBAgQIECAAAECBM4iIFB4Fi1rCRAgQIAAAQIECBAgQIAAAQIECBAgQIBADwLNn/bvpo30ty5b59P8Zfvz3qMua60hQIAAAQIECBAgQIAAAQIECJxFQKDwLFrWEiBAgAABAgQIECBAgAABAgQIECBAgACBHgSa0XQ7RTzvsnWOuNHOx7Mua60hQIAAAQIECBAgQIAAAQIECJxFQKDwLFrWEiBAgAABAgQIECBAgAABAgQIECBAgACBngS6vPY453jQHo0nPZVgWwIECBAgQIAAAQIECBAgQGDNBQQK13wAXJ8AAQIECBAgQIAAAQIECBAgQIAAAQIEyhBoNiebceWTxymlW2+rKOf8tD3au11GtaogQIAAAQIECBAgQIAAAQIEVlFAoHAVu+pOBAgQIECAAAECBAgQIECAAAECBAgQIFCtQLP18HbE6W6K2F5cIkfMIjYet0dfPan2UgonQIAAAQIECBAgQIAAAQIEqhAQKKyiTYokQIAAAQIECBAgQIAAAQIECBAgQIAAAQIECBAgQIAAAQIECBAgQIAAAQL9CggU9utrdwIECBAgQIAAAQIECBAgQIAAAQIECBAgQIAAAQIECBAgQIAAAQIECBAgUIWAQGEVbVIkAQIECBAgQIAAAQIECBAgQIAAAQIECBAgQIAAAQIECBAgQIAAAQIECBDoV0CgsF9fuxMgQIAAAQIECBAgQIAAAQIECBAgQIAAAQIECBAgQIAAAQIECBAgQIAAgSoEBAqraJMiCRAgQIAAAQIECBAgQIAAAQIECBAgQIAAAQIECBAgQIAAAQIECBAgQIBAvwIChf362p0AAQIECBAgQIAAAQIECBAgQIAAAQIECBAgQIAAAQIECBAgQIAAAQIECFQhIFBYRZsUSYAAAQIECBAgQIAAAQIECBAgQIAAAQIECBAgQIAAAQIECBAgQIAAAQIE+hUQKOzX1+4ECBAgQIAAAQIECBAgQIAAAQIECBAgQIAAAQIECBAgQIAAAQIECBAgQKAKAYHCKtqkSAIECBAgQIAAAQIECBAgQIAAAQIECBAgQIAAAQIECBAgQIAAAQIECBAg0K+AQGG/vnYnQIAAAQIECBAgQIAAAQIECBAgQIAAAQIECBAgQIAAAQIECBAgQIAAAQJVCAgUVtEmRRIgQIAAAQIECBAgQIAAAQIECBAgQIAAAQIECBAgQIAAAQIECBAgQIAAgX4FBAr79bU7AQIECBAgQIAAAQIECBAgQIAAAQIECBAgQIAAAQIECBAgQIAAAQIECBCoQkCgsIo2KZIAAQIECBAgQIAAAQIECBAgQIAAAQIECBAgQIAAAQIECBAgQIAAAQIECPQrIFDYr6/dCRAgQIAAAQIECBAgQIAAAQIECBAgQIAAAQIECBAgQIAAAQIECBAgQIBAFQIChVW0SZEECBAgQIAAAQIECBAgQIAAAQIECBAgQIAAAQIECBAgQIAAAQIECBAgQKBfAYHCfn3tToAAAQIECBAgQIAAAQIECBAgQIAAAQIECBAgQIAAAQIECBAgQIAAAQIEqhAQKKyiTYokQIAAAQIECBAgQIAAAQIECBAgQIAAAQIECBAgQIAAAQIECBAgQIAAAQL9CggU9utrdwIECBAgQIAAAQIECBAgQIAAAQIECBAgQIAAAQIECBAgQIAAAQIECBAgUIWAQGEVbVIkAQIECBAgQIAAAQIECBAgQIAAAQIECBAgQIAAAQIECBAgQIAAAQIECBDoV0CgsF9fuxMgQIAAAQIECBAgQIAAAQIECBAgQIAAAQIECBAgQIAAAQIECBAgQIAAgSoEBAqraJMiCRAgQIAAAQIECBAgQIAAAQIECBAgQIAAAQIECBAgQIAAAQIECBAgQIBAvwIChf362p0AAQIECBAgQIAAAQIECBAgQIAAAQIECBAgQIAAAQIECBAgQIAAAQIECFQhIFBYRZsUSYAAAQIECBAgQIAAAQIECBAgQIAAAQIECBAgQIAAAQIECBAgQIAAAQIE+hUQKOzX1+4ECBAgQIAAAQIECBAgQIAAAQIECBAgQIAAAQIECBAgQIAAAQIECBAgQKAKAYHCKtqkSAIECBAgQIAAAQIECBAgQIAAAQIECBAgQIAAAQIECBAgQIAAAQIECBAg0K+AQGG/vnYnQIAAAQIECBAgQIAAAQIECBAgQIAAAQIECBAgQIAAAQIECBAgQIAAAQJVCAgUVtEmRRIgQIAAAQIECBAgQIAAAQIECBAgQIAAAQIECBAgQIAAAQIECBAgQIAAgX4FBAr79bU7AQIECBAgQIAAAQIECBAgQIAAAQIECBAgQIAAAQIECBAgQIAAAQIECBCoQkCgsIo2KZIAAQIECBAgQIAAAQIECBAgQIAAAQIECBAgQIAAAQIECBAgQIAAAQIECPQrIFDYr6/dCRAgQIAAAQIECBAgQIAAAQIECBAgQIAAAQIECBAgQIAAAQIECBAgQIBAFQIChVW0SZEECBAgQIAAAQIECBAgQIAAAQIECBAgQIAAAQIECBAgQIAAAQIECBAgQKBfAYHCfn3tToAAAQIECBAgQIAAAQIECBAgQIAAAQIECBAgQIAAAQIECBAgQIAAAQIEqhAQKKyiTYokQIAAAQIECBAgQIAAAQIECBAgQIAAAQIECBAgQIAAAQIECBAgQIAAAQL9CggU9utrdwIECBAgQIAAAQIECBAgQIAAAQIECBAgQIAAAQIECBAgQIAAAQIECBAgUIWAQGEVbVIkAQIECBAgQIAAAQIECBAgQIAAAQIECBAgQIAAAQIECBAgQIAAAQIECBDoV0CgsF9fuxMgQIAAAQIECBAgQIAAAQIECBAgQIAAAQIECBAgQIAAAQIECBAgQIAAgSoEBAqraJMiCRAgQIAAAQIECBAgQIAAAQIECBAgQIAAAQIECBAgQIAAAQIECBAgQIBAvwIChf362p0AAQIECBAgQIAAAQIECBAgQIAAAQIECBAgQIAAAQIECBAgQIAAAQIECFQhIFBYRZsUSYAAAQIECBAgQIAAAQIECBAgQIAAAQIECBAgQIAAAQIECBAgQIAAAQIE+hUQKOzX1+4ECBAgQIAAAQIECBAgQIAAAQIECBAgQIAAAQIECBAgQIAAAQIECBAgQKAKAYHCKtqkSAIECBAgQIAAAQIECBAgQIAAAQIECBAgQIAAAQIECBAgQIAAAQIECBAg0K+AQGG/vnYnQIAAAQIECBAgQIAAAQIECBAgQIAAAQIECBAgQIAAAQIECBAgQIAAAQJVCAgUVtEmRRIgQIAAAQIECBAgQIAAAQIECBAgQIAAAQIECBAgQIAAAQIECBAgQIAAgX4FBAr79bU7AQIECBAgQIAAAQIECBAgQIAAAQIECBAgQIAAAQIECBAgQIAAAQIECBCoQkCgsIo2KZIAAQIECBAgQIAAAQIECBAgQIAAAQIECBAgQIAAAQIECBAgQIAAAQIECPQrIFDYr6/dCRAgQIAAAQIECBAgQIAAAQIECBAgQIAAAQIECBAgQIAAAQIECBB4Q6DZeng7Il+PiO2ImEWKp+18PANFgMDFCggUXqy/0wkQIECAAAECBAgQIECAAAECBAgQIECAAAECBAgQIECAAAECBAisjUBz9dtrsXH6Y0r/DBL+x0+O/Ch+ffWgPZmcrA2IixIoTECgsLCGKIcAAQIECBAgQIAAAQIECBAgQIAAAQIECBAgQIAAAQIECBAgQIDAKgo0m5PN+PSTv6dIm++6X47ctvO9nVW8vzsRqEFAoLCGLqmRAAECBAgQIECAAAECBAgQIECAAAECBAgQIECAAAECBAgQIECAQOUCzdb+45TS/y27Ro64087Hj5et8zkBAucvIFB4/qZ2JECAAAECBAgQIECAAAECBAgQIECAAAECBAgQIECAAAECBAgQIEDgDYGd0TR3RHl2MB83HddaRoDAOQoIFJ4jpq0IECBAgAABAgQIECBAgAABAgQIECBAgAABAgQIECBAgAABAgQIEPhvgWY03U4Rz7vY5Mgn7Xzv8y5rrSFA4HwFBArP19NuBAgQIECAAAECBAgQIECAAAECBAgQIECAAAECBAgQIECAAAECBAi8IXCWQGFE/HIwH29CJEBgeAGBwuHNnUiAAAECBAgQIECAAAECBAgQIECAAAECBAgQIECAAAECBAgQIEBg7QS88njtWu7CFQoIFFbYNCUTIECAAAECBAgQIECAAAECBAgQIECAAAECBAgQIECAAAECBAgQqE2gGU0fpYgvltWdc/pre/TVk2XrfE6AwPkLCBSev6kdCRAgQIAAAQIECBAgQIAAAQIECBAgQIAAAQIECBAgQIAAAQIECBB4Q6DZnGymK5/MIqU/vwsn5/y0Pdq7DY8AgYsRECi8GHenEiBAgAABAgQIECBAgAABAgQIECBAgAABAgQIECBAgAABAgQIEFg7gUWoMK588jildOvNy+ccD9qj8WTtUFyYQEECAoUFNUMpBAgQIECAAAECBAgQIECAAAECBAgQIECAAAECBAgQIECAAAECBNZBoLn6TRMpbUdKm5HiMF5vtO3xvcN1uLs7EihZQKCw5O6ojQABAgQIECBAgAABAgQIECBAgAABAgQIECBAgAABAgQIECBAgAABAgQIDCQgUDgQtGMIECBAgAABAgQIECBAgAABAgQIECBAgAABAgQIECBAgAABAgQIECBAgEDJAgKFJXdHbQQIECBAgAABAgQIECBAgAABAgQIECBAgAABAgQIECBAgAABAgQIECBAYCABgcKBoB1DgAABAgQIECBAgAABAgQIECBAgAABAgQIECBAgAABAgQIECBAgAABAgRKFhAoLLk7aiNAgAABAgQIECBAgAABAgQIECBAgAABAgQIECBAgAABAgQIECBAgAABAgMJCBQOBO0YAgQIECBAgAABAgQIECBAgAABAgQIECBAgAABAgQIECBAgAABAgQIECBQsoBAYcndURsBAgQIECBAgAABAgQIECBAgAABAgQIECBAgAABAgQIECBAgAABAgQIEBhIQKBwIGjHECBAgAABAgQIECBAgAABAgQIECBAgAABAgQIECBAgAABAgQIECBAgACBkgUECkvujtoIECBAgAABAgQIECBAgAABAgQIECBAgAABAgQIECBAgAABAgQIEMEZ57kAACAASURBVCBAgMBAAgKFA0E7hgABAgQIECBAgAABAgQIECBAgAABAgQIECBAgAABAgQIECBAgAABAgQIlCwgUFhyd9RGgAABAgQIECBAgAABAgQIECBAgAABAgQIECBAgAABAgQIECBAgAABAgQGEhAoHAjaMQQIECBAgAABAgQIECBAgAABAgQIECBAgAABAgQIECBAgAABAgQIECBAoGQBgcKSu6M2AgQIECBAgAABAgQIECBAgAABAgQIECBAgAABAgQIECBAgAABAgQIECAwkIBA4UDQjiFAgAABAgQIECBAgAABAgQIECBAgAABAgQIECBAgAABAgQIECBAgAABAiULCBSW3B21ESBAgAABAgQIECBAgAABAgQIECBAgAABAgQIECBAgAABAgQIECBAgACBgQQECgeCdgwBAgQIECBAgAABAgQIECBAgAABAgQIECBAgAABAgQIECBAgAABAgQIEChZQKCw5O6ojQABAgQIECBAgAABAgQIECBAgAABAgQIECBAgAABAgQIECBAgAABAgQIDCQgUDgQtGMIECBAgAABAgQIECBAgAABAgQIECBAgAABAgQIECBAgAABAgQIECBAgEDJAgKFJXdHbQQIECBAgAABAgQIECBAgAABAgQIECBAgAABAgQIECBAgAABAgQIECBAYCABgcKBoB1DgAABAgQIECBAgAABAgQIECBAgAABAgQIECBAgAABAgQIECBAgAABAgRKFhAoLLk7aiNAgAABAgQIECBAgAABAgQIECBAgAABAgQIECBAgAABAgQIECBAgAABAgMJCBQOBO0YAgQIECBAgAABAgQIECBAgAABAgQIECBAgAABAgQIECBAgAABAgQIECBQsoBAYcndURsBAgQIECBAgAABAgQIECBAgAABAgQIECBAgAABAgQIECBAgAABAgQIEBhIQKBwIGjHECBAgAABAgQIECBAgAABAgQIECBAgAABAgQIECBAgAABAgQIECBAgACBkgUECkvujtoIECBAgAABAgQIECBAgAABAgQIECBAgAABAgQIECBAgAABAgQIECBAgMBAAgKFA0E7hgABAgQIECBAgAABAgQIECBAgAABAgQIECBAgAABAgQIECBAgAABAgQIlCwgUFhyd9RGgAABAgQIECBAgAABAgQIECBAgAABAgQIECBAgAABAgQIECBAgAABAgQGEhAoHAjaMQQIECBAgAABAgQIECBAgAABAgQIECBAgAABAgQIECBAgAABAgQIECBAoGQBgcKSu6M2AgQIECBAgAABAgQIECBAgAABAgQIECBAgAABAgQIECBAgAABAgQIECAwkIBA4UDQjiFAgAABAgQIECBAgAABAgQIECBAgAABAgQIECBAgAABAgQIECBAgAABAiULCBSW3B21ESBAgAABAgQIECBAgAABAgQIECBAgAABAgQIECBAgAABAgQIECBAgACBgQQECgeCdgwBAgQIECBAgAABAgQIECBAgAABAgQIECBAgAABAgQIECBAgAABAgQIEChZQKCw5O6ojQABAgQIECBAgAABAgQIECBAgAABAgQIECBAgAABAgQIECBAgAABAgQIDCQgUDgQtGMIECBAgAABAgQIECBAgAABAgQIECBAgAABAgQIECBAgAABAgQIECBAgEDJAgKFJXdHbQQIECBAgAABAgQIECBAgAABAgQIECBAgAABAgQIECBAgAABAgQIECBAYCABgcKBoB1DgAABAgQIECBAgAABAgQIECBAgAABAgQIECBAgAABAgQIECBAgAABAgRKFhAoLLk7aiNAgAABAgQIECBAgAABAgQIECBAgAABAgQIECBAgAABAgQIECBAgAABAgMJCBQOBO0YAgQIECBAgAABAgQIECBAgAABAgQIECBAgAABAgQIECBAgAABAgQIECBQsoBAYcndURsBAgQIECBAgAABAgQIECBAgAABAgQIECBAgAABAgQIECBAgAABAgQIEBhIQKBwIGjHECBAgAABAgQIECBAgAABAgQIECBAgAABAgQIECBAgAABAgQIECBAgACBkgUECkvujtoIECBAgAABAgQIECBAgAABAgQIECBAgAABAgQIECBAgAABAgQIECBAgMBAAgKFA0E7hgABAgQIECBAgAABAgQIECBAgAABAgQIECBAgAABAgQIECBAgAABAgQIlCwgUFhyd9RGgAABAgQIECBAgAABAgQIECBAgAABAgQIECBAgAABAgQIECBAgAABAgQGEhAoHAjaMQQIECBAgAABAgQIECBAgAABAgQIECBAgAABAgQIECBAgAABAgQIECBAoGQBgcKSu6M2AgQIECBAgAABAgQIECBAgAABAgQIECBAgAABAgQIECBAgAABAgQIECAwkIBA4UDQjiFAgAABAgQIECBAgAABAgQIECBAgAABAgQIECBAgAABAgQIECBAgAABAiULCBSW3B21ESBAgAABAgQIECBAgAABAgQIECBAgAABAgQIECBAgAABAgQIECBAgACBgQQECgeCdgwBAgQIECBAgAABAgQIECBAgAABAgQIECBAgAABAgQIECBAgAABAgQIEChZQKCw5O6ojQABAgQIECBAgAABAgQIECBAgAABAgQIECBAgAABAgQIECBAgAABAgQIDCQgUDgQtGMIECBAgAABAgQIECBAgAABAgQIECBAgAABAgQIECBAgAABAgQIECBAgEDJAgKFJXdHbQQIECBAgAABAgQIECBAgAABAgQIECBAgAABAgQIECBAgAABAgQIECBAYCABgcKBoB1DgAABAgQIECBAgAABAgQIECBAgAABAgQIECBAgAABAgQIECBAgAABAgRKFhAoLLk7aiNAgAABAgQIECBAgAABAgQIECBAgAABAgQIECBAgAABAgQIECBAgAABAgMJCBQOBO0YAgQIECBAgAABAgQIECBAgAABAgQIECBAgAABAgQIECBAgAABAgQIECBQsoBAYcndURsBAgQIECBAgAABAgQIECBAgAABAgQIECBAgAABAgQIECBAgAABAgQIEBhIQKBwIGjHECBAgAABAgQIECBAgAABAgQIECBAgAABAgQIECBAgAABAgQIECBAgACBkgUECkvujtoIECBAgAABAgQIECBAgAABAgQIECBAgAABAgQIECBAgAABAgQIECBAgMBAAgKFA0E7hgABAgQIECBAgAABAgQIECBAgAABAgQIECBAgAABAgQIECBAgAABAgQIlCwgUFhyd9RGgAABAgQIECBAgAABAgQIECBAgAABAgQIECBAgAABAgQIECBAgAABAgQGEhAoHAjaMQQIECBAgAABAgQIECBAgAABAgQIECBAgAABAgQIECBAgAABAgQIECBAoGQBgcKSu6M2AgQIECBAgAABAgQIECBAgAABAgQIECBAgAABAgQIECBAgAABAgQIECAwkIBA4UDQjiFAgAABAgQIECBAgAABAgQIECBAgAABAgQIECBAgAABAgQIECBAgAABAiULCBSW3B21ESBAgAABAgQIECBAgAABAgQIECBAgAABAgQIECBAgAABAgQIECBAgACBgQQECgeCdgwBAgQIECBAgAABAgQIECBAgAABAgQIECBAgAABAgQIECBAgAABAgQIEChZQKCw5O6ojQABAgQIECBAgAABAgQIECBAgAABAgQIECBAgAABAgQIECBAgAABAgQIDCQgUDgQtGMIECBAgAABAgQIECBAgAABAgQIECBAgAABAgQIECBAgAABAgQIECBAgEDJAgKFJXdHbQQIECBAgAABAgQIECBAgAABAgQIECBAgAABAgQIECBAgAABAgQIECBAYCABgcKBoB1DgAABAgQIECBAgAABAgQIECBAgAABAgQIECBAgAABAgQIECBAgAABAgRKFhAoLLk7aiNAgAABAgQIECBAgAABAgQIECBAgAABAgQIECBAgAABAgQIECBAgAABAgMJCBQOBO0YAgQIECBAgAABAgQIECBAgAABAgQIECBAgAABAgQIECBAgAABAgQIECBQsoBAYcndURsBAgQIECBAgAABAgQIECBAgAABAgQIECBAgAABAgQIECBAgAABAgQIEBhIQKBwIGjHECBAgAABAgQIECBAgAABAgQIECBAgAABAgQIECBAgAABAgQIECBAgACBkgUECkvujtoIECBAgAABAgQIECBAgAABAgQIECBAgAABAgQIECBAgAABAgQIECBAgMBAAgKFA0E7hgABAgQIECBAgAABAgQIECBAgAABAgQIECBAgAABAgQIECBAgAABAgQIlCwgUFhyd9RGgAABAgQIECBAgAABAgQIECBAgAABAgQIECBAgAABAgQIECBAgAABAgQGEhAoHAjaMQQIECBAgAABAgQIECBAgAABAgQIECBAgAABAgQIECBAgAABAgQIECBAoGQBgcKSu6M2AgQIECBAgAABAgQIECBAgAABAgQIECBAgAABAgQIECBAgAABAgQIECAwkIBA4UDQjiFAgAABAgQIEFhPgWY03Y4ctyJiOyJmKfLs4Gjv6XpquDUBAgQIECBAgAABAgQIECBAgAABAgQIECBAgAABAiULCBSW3B21ESBAgAABAgQIVCvQbE4248rl71OK229eIueYRYo77Xw8q/aCCidAgAABAgQIECBAgAABAgQIECBAgAABAgQIECBAYOUEBApXrqUuRIAAAQIECBAgUILAzmjaRsTNd9WSI5/Er6/+0p5MTkqoVw0ECBAgQIAAAQIECBAgQIAAAQIECBAgQIAAAQIECBAQKDQDBAgQIECAAAECBM5ZoBlNd1PE98u2zTn/0B7t7S5b53MCBAgQIECAAAECBAgQIECAAAECBAgQIECAAAECBAgMISBQOISyMwgQIECAAAECBNZKYNnTCf+IcTAf+2/ytZoOlyVAgAABAgQIECBAgAABAgQIECBAgAABAgQIECBQroC/vCy3NyojQIAAAQIECBCoVGBnNF28xvizLuXniBvtfDzrstYaAgQIECBAgAABAgQIECBAgAABAgQIECBAgAABAgQI9CkgUNinrr0JECBAgAABAgTWUkCgcC3b7tIECBAgQIAAAQIECBAgQIAAAQIECBAgQIAAAQIEqhcQKKy+hS5AgAABAgQIECBQmoBXHpfWEfUQIECAAAECBAgQIECAAAECBAgQIECAAAECBAgQINBFQKCwi5I1BAgQIECAAAECBM4g0Gw9vJ1S/nHZV3LEd+18fHfZOp8TIECAAAECBAgQIECAAAECBAgQIECAAAECBAgQIEBgCAGBwiGUnUGAAAECBAgQILB2As3W/pOU0q13XjznF/nlq+32ZHKydjguTIAAAQIECBAgQIAAAQIECBAgQIAAAQIECBAgQIBAkQIChUW2RVEECBAgQIAAAQKrINBsTScpxf0375JzfhovX+0KE65Cl92BAAECBAgQIECAAAECBAgQIECAAAECBAgQIECAwOoICBSuTi/dhAABAgQIECBAoECB5uq31+LSaRM5rkXOJ7GR2nY+nhVYqpIIECBAgAABAgQIECBAgAABAgQIECBAgAABAgQIEFhzAYHCNR8A1ydAgAABAgQIECBAgAABAgQIECBAgAABAgQIECBAgAABAgQIECBAgAABAgsBgUJzQIAAAQIECBAgQIAAAQIECBAgQIAAAQIECBAgQIAAAQIECBAgQIAAAQIECAgUmgECBAgQIECAAAECBAgQIECAAAECBAgQIECAAAECBAgQIECAAAECBAgQIEDAEwrNAAECBAgQIECAAAECBAgQIECAAAECBAgQIECAAAECBAgQIECAAAECBAgQIOCVx2aAAAECBAgQIECAAAECBAiUK9Bc/fZa2nh9PUfaTpFn+fTST+3xvcNyK1YZAQIECBBYbYH/+t2c0ot2Pp6t9q3djgABAgQIECBAgAABAgQIEFgngbROl3VXAgQIECBAgAABAgQIECBQi0Azmj5KEV+8WW+O/Kid731Zyz3USYAAAQIEVkWg2ZpOUor7b/vdHL++etCeTE5W5a7uQYAAAQIECBAgQIAAAQIECKyvgEDh+vbezQkQIECAAAECBAgQIECgUIGd0bSNiJvvKi9Hbtv53k6h5SuLAAECBAisnECztf8kpXTrnb+bc8zao/GNlbu4CxEgQIAAAQIECBAgQIAAAQJrJyBQuHYtd2ECBAgQIECAAAECBAgQKFmg+dP+3bSR/rasxnyav2x/3nu0bJ3PCRAgQIAAgY8TaLYe3k4p/7hsl5zjQXs0nixb53MCBAgQIECAAAECBAgQIECAQMkCAoUld0dtBAgQIECAAAECBAgQILB2Ajuj/VlEur7s4tmTkJYR+ZwAAQIECJyLwLInB/9+SI580s73Pj+XQ21CgAABAgQIECBAgAABAgQIELggAYHCC4J3LAECBAgQIECAAAECBAgQeJvAzmiau8oczMf+XN8VyzoCBAgQIPCBAjuj6UlEfNbl6/n1xl/a43uHXdZaQ4AAAQIECBAgQIAAAQIECBAoUcBfPJTYFTURIECAAAECBAgQIECAwFoKNJuTzfTp5X90vXz+9bfP25PJIuTghwABAgQIEOhJ4Cxh/xxxo52PZz2VYlsCBAgQIECAAAECBAgQIECAQO8CAoW9EzuAAAECBAgQIECAAAECBAh0F9jZ2j+MlP689Bs5vzg42ru2dJ0FBAgQIECAwEcJdH3l8eIQTw/+KGpfJkCAAAECBAgQIECAAAECBAoQECgsoAlKIECAAAECBAgQIECAAAECvws0o+mjFPHFMpEc8V07H99dts7nBAgQIECAwMcJNFvTSUpxf9kuOecf2qO93WXrfE6AAAECBAgQIECAAAECBAgQKFlAoLDk7qiNAAECBAgQIECAAAECBNZO4J+vPb7yyey9TynM+UV++Wrb647XbjxcmAABAgQuSGBntD+LSNffc/wv+dffrvndfEENciwBAgQIECBAgAABAgQIECBwbgIChedGaSMCBAgQIECAAAECBAgQIHA+As3Vb6+lS6ePI+LmW3Z8ll9v7LbH9w7P5zS7ECBAgAABAssE3v+7Of+UI+228/Fs2T4+J0CAAAECBAgQIECAAAECBAiULiBQWHqH1EeAAAECBAgQIECAAAECayvQjKaL1yZup4jtHLEIKcza+XgRNPRDgAABAgQIXICA380XgO5IAgQIECBAgAABAgQIECBAYFABgcJBuR1GgAABAgQIECBAgAABAgQIECBAgAABAgQIECBAgAABAgQIECBAgAABAgTKFBAoLLMvqiJAgAABAgQIECBAgAABAgQIECBAgAABAgQIECBAgAABAgQIECBAgAABAoMKCBQOyu0wAgQIECBAgAABAgQIECBAgAABAgQIECBAgAABAgQIECBAgAABAgQIECBQpoBAYZl9URUBAgQIECBAgAABAgQIECBAgAABAgQIECBAgAABAgQIECBAgAABAgQIEBhUQKBwUG6HESBAgAABAgQIECBAgAABAgQIECDQRaAZTbfT6/RZjvSiPb532OU71hAgQIAAAQIECBAgQIAAAQIECBAg8HECAoUf5+fbBAgQIECAAAECBAgQIECAAAECBAico0CzNZ2kFPf/uGXOcRinp3fa46/bczzKVgQIECBAgAABAgQIECBAgAABAgQIvCEgUGgkCBAgQIAAAQIECBAgQIAAAQIECBAoQmBnNF0EBm++q5gccaedjx8XUawiCBAgQIAAAQIECBAgQIAAAQIECKyggEDhCjbVlQgQIECAAAECBAgQIECAAAECBAjUJvC2JxO+7Q454kY7H89qu596CRAgQIAAAQIECBAgQIAAAQIECNQgIFBYQ5fUSIAAAQIECBAgQIAAAQIECBAgQGDFBXZG09zlijnnH9qjvd0ua60hQIAAAQIECBAgQIAAAQIECBAgQOBsAgKFZ/OymgABAgQIECBAgAABAgQIECBAgACBcxZoRtPtFPG8y7Y5x6w9Gt/ostYaAgQIECBAgAABAgQIECBAgAABAgTOJiBQeDYvqwkQIECAAAECBAgQIECAAAECBAgQOGeB5uo3Tbq0cdBx218O5uPNjmstI0CAAAECBAgQIECAAAECBAgQIEDgDAIChWfAspQAAQIECBAgQIAAAQIECBAgQIAAgfMXaDYnm+nTy//ouPOzg/m46bjWMgIECBAgQIAAAQIECBAgQIAAAQIEziAgUHgGLEsJECBAgAABAgQIECBAgAABAgQIEOhHYGe0P4tI15ftnnM8aI/Gk2XrfE6AAAECBAgQIECAAAECBAgQIECAwNkFBArPbuYbBAgQIECAAAECBAgQIECAAAECBAics0Azmm6niOfv3zb/dDDf2z7no21HgAABAgQIECBAgAABAgQIECBAgMC/BAQKjQIBAgQIECBAgAABAgQIECBAgAABAkUINKPpbop4FBGf/XdB+accabedj2dFFKsIAgQIECBAgAABAgQIECBAgAABAisoIFC4gk11JQIECBAgQIAAAQIECBAgQIAAAQK1CjRXv70Wl07vpojFkwgX/8zyaX7S/ry3CBr6IUCAAAECBAgQIECAAAECBAgQIECgRwGBwh5xbU2AAAECBAgQIECAAAECBAgQIECAAAECBAgQIECAAAECBAgQIECAAAECBGoRECispVPqJECAAAECBAgQIECAAAECBAgQIECAAAECBAgQIECAAAECBAgQIECAAAECPQoIFPaIa2sCBAgQIECAAAECBAgQIECAAAECBAgQIECAAAECBAgQIECAAAECBAgQIFCLgEBhLZ1SJwECBAgQIECAAAECBAgQIECAAAECBAgQIECAAAECBAgQIECAAAECBAgQ6FFAoLBHXFsTIECAAAECBAgQIECAAAECBAgQIECAAAECBAgQIECAAAECBAgQIECAAIFaBAQKa+mUOgkQIECAAAECBAgQIECAAAECBAgQIECAAAECBAgQIECAAAECBAgQIECAQI8CAoU94tqaAAECBAgQIECAAAECBAgQIECAAAECBAgQIECAAAECBAgQIECAAAECBAjUIiBQWEun1EmAAAECBAgQIECAAAECBAgQIECAAAECBAgQIECAAAECBAgQIECAAAECBHoUECjsEdfWBAgQIECAAAECBAgQIECAAAECBAgQIECAAAECBAgQIECAAAECBAgQIECgFgGBwlo6pU4CBAgQIECAAAECBAgQIECAAAECBAgQIECAAAECBAgQIECAAAECBAgQINCjgEBhj7i2JkCAAAECBAgQIECAAAECBAgQIECAAAECBAgQIECAAAECBAgQIECAAAECtQgIFNbSKXUSIECAAAECBAgQIECAAAECBAgQIECAAAECBAgQIECAAAECBAgQIECAAIEeBQQKe8S1NQECBAgQIECAAAECBAgQIECAAAECBAgQIECAAAECBAgQIECAAAECBAgQqEVAoLCWTqmTAAECBAgQIECAAAECBAgQIECAAAECBAgQIECAAAECBAgQIECAAAECBAj0KCBQ2COurQkQIECAAAECBAgQIECAAAECBAgQIECAAAECBAgQIECAAAECBAgQIECAQC0CAoW1dEqdBAgQIECAAAECBAgQIECAAAECBAgQIECAAAECBAgQIECAAAECBAgQIECgRwGBwh5xbU2AAAECBAgQIECAAAECBAgQIECAAAECBAgQIECAAAECBAgQIECAAAECBGoRECispVPqJECAAAECBAgQIECAAAECBAgQIECAAAECBAgQIECAAAECBAgQIECAAAECPQoIFPaIa2sCBAgQIECAAAECBAgQIECAAAECBAgQIECAAAECBAgQIECAAAECBAgQIFCLgEBhLZ1SJwECBAgQIECAAAECBAgQIECAAAECBAgQIECAAAECBAgQIECAAAECBAgQ6FFAoLBHXFsTIECAAAECBAgQIECAAAECBAgQIECAAAECBAgQIECAAAECBAgQIECAAIFaBAQKa+mUOgkQIECAAAECBAgQIECAAAECBAgQIECAAAECBAgQIECAAAECBAgQIECAQI8CAoU94tqaAAECBAgQIECAAAECBAgQIECAAAECBAgQIECAAAECBAgQIECAAAECBAjUIiBQWEun1EmAAAECBAgQIECAAAECBAgQIECAAAECBAgQIECAAAECBAgQIECAAAECBHoUECjsEdfWBAgQIECAAAECBAgQIECAAAECBAgQIECAAAECBAgQIECAAAECBAgQIECgFgGBwlo6pU4CBAgQIECAAAECBAgQIECAAAECBAgQIECAAAECBAgQIECAAAECBAgQINCjgEBhj7i2JkCAAAECBAgQIECAAAECBAgQIECAAAECBAgQIECAAAECBAgQIECAAAECtQgIFNbSKXUSIECAAAECBAgQIECAAAECBAgQIECAAAECBAgQIECAAAECBAgQIECAAIEeBQQKe8S1NQECBAgQIECAAAECBAgQIECAAAECBAgQIECAAAECBAgQIECAAAECBAgQqEVAoLCWTqmTAAECBAgQIECAAAECBAgQIECAAAECBAgQIECAAAECBAgQIECAAAECBAj0KCBQ2COurQkQIECAAAECBAgQIECAAAECBAgQIECAAAECBAgQIECAAAECBAgQIECAQC0CAoW1dEqdBAgQIECAAAECBAgQIECAAAECBAgQIECAAAECBAgQIECAAAECBAgQIECgRwGBwh5xbU2AAAECBAgQIECAAAECBAgQIECAAAECBAgQIECAAAECBAgQIECAAAECBGoRECispVPqJECAAAECBAgQIECAAAECBAgQIECAAAECBAgQIECAAAECBAgQIECAAAECPQoIFPaIa2sCBAgQIECAAAECBAgQIECAAAECBAgQIECAAAECBAgQIECAnEBHfQAAIABJREFUAAECBAgQIFCLgEBhLZ1SJwECBAgQIECAAAECBAgQIECAAAECBAgQIECAAAECBAgQIECAAAECBAgQ6FFAoLBHXFsTIECAAAECBAgQIECAAAECBAgQIECAAAECBAgQIECAAAECBAgQIECAAIFaBAQKa+mUOgkQIECAAAECBAgQqFKg2Xp4O9LpzYjYjpxOImIWL3/7rj2ZLP7dDwECBAgQIECAAAECBAgQIECAAAECBAgQIECAAIFiBAQKi2mFQggQIECAAAECBAgQWCWBZnOyGVcuf59S3H7zXjnySeSNO+3RV09W6c7uQoAAAQIECBAgQIAAAQIECBAgQIAAAQIECBAgULeAQGHd/VM9AQIECBAgQIAAAQKFCjRb+09SSrfeV16OuNHOx7NCr6AsAgQIECBAgAABAgQIECBAgAABAgQIECBAgACBNRMQKFyzhrsuAQIECBAgQIAAAQL9CzSj6W6K+H7ZSTnHrD0a31i2zucECBAgQIAAAQIECBAgQIAAAQIECBAgQIAAAQIEhhAQKBxC2RkECBAgQIAAAQIECKyVQJenE/4Okl9v/KU9vne4VkAuS4AAAQIECBAgQIAAAQIECBAgQIAAAQIECBAgUKSAQGGRbVEUAQIECBAgQIAAAQI1C+yM9mcR6XqXO+TXpzvt8ddtl7XWECBAgAABAgQIECBAgAABAgQIECBAgAABAgQIEOhTQKCwT117EyBAgAABAgQIECCwlgI7o+kiIHizy+UFCrsoWUOAAAECBAgQIECAAAECBAgQIECAAAECBAgQIDCEgEDhEMrOIECAAAECBAgQIEBgrQSa0fRRiviiy6UP5mN/LusCZQ0BAgQIECBAgAABAgQIECBAgAABAgQIECBAgEDvAv7iqndiBxAgQIAAAQIECBAgsG4CzWi6nSKeL7t3jviunY/vLlvncwIECBAgQIAAAQIECBAgQIAAAQIECBAgQIAAAQJDCAgUDqHsDAIECBAgQIAAAQIE1k6g2ZpOUor777x4zi/yy1fb7cnkZO1wXJgAAQIECBAgQIAAAQIECBAgQIAAAQIECBAgQKBIAYHCItuiKAIECBAgQIAAAQIEVkGg2Xp4O6X8OCI+++N9cs5P4+WrXWHCVeiyOxAgQIAAAQIECBAgQIAAAQIECBAgQIAAAQIEVkdAoHB1eukmBAgQIECAAAECBAgUKtBc/aaJlLYjbRzGaZq1x/cOCy1VWQQIECBAgAABAgQIECBAgAABAgQIECBAgAABAmssIFC4xs13dQIECBAgQIAAAQIECBAgQIAAAQIECBAgQIAAAQIECBAgQIAAAQIECBAg8LuAQKFZIECAAAECBAgQIECAAAECBAgQIECAAAECBAgQIECAAAECBAgQIECAAAECBEKg0BAQIECAAAECBAgQIECAAAECBAgQIECAAAECBAgQIECAAAECBAgQIECAAAECAoVmgAABAgQIECBAgAABAgQIECBAgAABAgQIECBAgAABAgQIECBAgAABAgQIEAiBQkNAgAABAgQIECBAgAABAgQIECBAgAABAgQIECBAgAABAgQIECBAgAABAgQICBSaAQIECBAgQIAAAQIECBAgQIAAAQIECBAgQIAAAQIECBAgQIAAAQIECBAgQCAECg0BAQIECBAgQIAAAQIECBAgQIAAAQIECBAgQIAAAQIECBAgQIAAAQIECBAgIFBoBggQIECAAAECBAgQIECAAAECBAgQIECAAAECBAgQIECAAAECBAgQIECAAIGFQMJAgAABAgQIECBAgAABAgQIECBAgAABAgQIECBAgAABAgQIECBAgAABAgQIEBAoNAMECBAgQIAAAQIECBAgQIAAAQIECBAgQIAAAQIECBAgQIAAAQIECBAgQICAJxSaAQIECBAgQIAAAQIECBAgQIAAAQIECBAgQIAAAQIECBAgQIAAAQIECBAgQMArj80AAQIECBAgQIAAAQIECBAgQIAAAQIECBAgQIAAAQIECBAgQIAAAQIECBAgEAKFhoAAAQIECBAgQIAAgY8QaEbT7Yh8PXK6liLP8umln9rje4cfsaWvEiBAgAABAoUKNJuTzfS//3M9b+QmcpyknGYHx189K7RcZREgQIAAAQIECBAgQIAAAQIECBAg8AEC6QO+4ysECBAgQIAAAQIECKy5wCJQEFcuf59S3H6TIueYtEfjB2tO5PoECBAgQGClBJqr3zSxsbH43X/tjxfLOWaR4k47H89W6sIuQ4AAAQIECBAgQIAAAQIECBAgQGBNBQQK17Txrk2AAAECBAgQIEDgQwX+FSY8SCm237VHzvG4PRrf+dAzfI8AAQIECBAoR6DZeng7pfzj+yrKETeECsvpmUoIECBAgAABAgQIECBAgAABAgQIfKiAQOGHyvkeAQIECBAgQIAAgTUVaEbTRynii2XXzzn9tT366smydT4nQIAAAQIEyhX45/9I8Oknf0+RNt9X5eJJhe3R+Ea5N1EZAQIECBAgQIAAAQIECBAgQIAAAQJdBAQKuyhZQ4AAAQIECBAgQIDAvwV2RtPckePZwXzcdFxrGQECBAgQIFCgQPOn/btpI/2tS2n59elOe/x122WtNQQIECBAgAABAgQIECBAgAABAgQIlCkgUFhmX1RFgAABAgQIECBAoEiBZjTdThHPuxSXI5+0873Pu6y1hgABAgQIEChToNnaf5xS+r8u1eUcD9qj8aTLWmsIECBAgAABAgQIECBAgAABAgQIEChTQKCwzL6oigABAgQIECBAgECRAmcJFEbELwfz8Xtfj1jkJRVFgAABAgQI/FtAoNAwECBAgAABAgQIECBAgAABAgQIEFgvAYHC9eq32xIgQIAAAQIECBD4aAGvPP5oQhsQIECAAIFqBJqt6SSluN+l4JzTX9ujr550WWsNAQIECBAgQIAAAQIECBAgQIAAAQJlCggUltkXVREgQIAAAQIECBAoVqDZ2n+SUrq1rMB8mr9sf957tGydzwkQIECAAIFyBZqr315Ll07/3qHCX/Kvv11rTyYnHdZaQoAAAQIECBAgQIAAAQIECBAgQIBAoQIChYU2RlkECBAgQIAAAQIEShVoNieb6dPLhxHx2XtqfHYwHzel3kFdBAgQIECAQHeBLk8p9HTC7p5WEiBAgAABAgQIECBAgAABAgQIEChZQKCw5O6ojQABAgQIECBAgEChAs1oup0iP45I198sMef8NF6+2vWEokKbpywCBAgQIPABAu8JFf6SI+628/HjD9jWVwgQIECAAAECBAgQIECAAAECBAgQKExAoLCwhiiHAAECBAgQIECAQE0CzWi6GxHbKWI752jj9LRtj79ua7qDWgkQIECAAIFuAovXH8fG6W5E3o6Ik8gxi3zpSXt8b/HkYj8ECBAgQIAAAQIECBAgQIAAAQIECKyAgEDhCjTRFQgQIECAAAECBAgQIECAAAECBAgQIECAAAECBAgQIECAAAECBAgQIECAwMcKCBR+rKDvEyBAgAABAgQIECBAgAABAgQIECBAgAABAgQIECBAgAABAgQIECBAgACBFRAQKFyBJroCAQIECBAgQIAAAQIECBAgQIAAAQIECBAgQIAAAQIECBAgQIAAAQIECBD4WAGBwo8V9H0CBAgQIECAAAECBAgQIECAAAECBAgQIECAAAECBAgQIECAAAECBAgQILACAgKFK9BEVyBAgAABAgQIECBQikBz9ZsmxaWcI71oj+8dllKXOggQIECAAAECBAgQIECAAAECBAgQIECAAAECBAgQWC4gULjcyAoCBAgQIECAAAECBJYINFvTSUpx/4/Lco7DOD290x5/3QIkQIAAAQIECBAgQIAAAQIECBAgQIAAAQIECBAgQKB8AYHC8nukQgIECBAgQIAAAQJFC+yM9mcR6fq7iswRd9r5+HHRl1AcAQIECBAgQIAAAQIECBAgQIAAAQIECBAgQIAAAQIhUGgICBAgQIAAAQIECBD4YIG3PZnwzc1y5JOItNPOx7MPPsgXCRAgQIAAAQIECBAgQIAAAQIECBAgQIAAAQIECBDoXUCgsHdiBxAgQIAAAQIECBBYXYGd0TR3uV3O+Yf2aG+3y1prCBAgQIAAAQIECBAgQIAAAQIECBAgQIAAAQIECBC4GAGBwotxdyoBAgQIECBAgACB6gWa0XQ7RTzveJFnB/Nx03GtZQQIECBAgAABAgQIECBAgAABAgQIECBAgAABAgQIXICAQOEFoDuSAAECBAgQIECAwCoINFe/adKljYOOd/nlYD7e7LjWMgIECBAgQIAAAQIECBAgQIAAAQIECBAgQIAAAQL/z94dK7d1pGuj/hqUds1vBeZkNBGYvgJRwYm9eAWWwj8ydQWWQgv0EVQmrNDSFZjOTib6Crh0BaLzU2U6AMwTDRVI/9RIRJ9alOSRaZFYFElgAXhW1a69a6NXd39PNwHP+K1uAhMQECicALohCRAgQIAAAQIECMyCQLH0cCUtDH+rWYsTCmtCaUaAAAECBAgQIECAAAECBAgQIECAAAECBAgQIEBgUgIChZOSNy4BAgQIECBAgACBGRBYW97ci5Q+H1VKHua75R8bj0a18zkBAgQIECBAgAABAgQIECBAgAABAgQIECBAgAABApMTECicnL2RCRAgQIAAAQIECEy9QNHuraaIZ6cXkn/d6W+sTn2xCiBAgAABAgQIECBAgAABAgQIECBAgAABAgQIECAw4wIChTO+wMojQIAAAQIECBAgcNkCRbu3niKq0wc//ftY+dccab3sd3Yvex76J0CAAAECBAgQIECAAAECBAgQIECAAAECBAgQIEDgfAIChefz8zYBAgQIECBAgAABAhFRLD1ciYXhnRSxGjmvREp7eZi3XXNsexAgQIAAAQIECBAgQIAAAQIECBAgQIAAAQIECBCYHgGBwulZKzMlQIAAAQIECBAgQIAAAQIECBAgQIAAAQIECBAgQIAAAQIECBAgQIAAAQKXJiBQeGm0OiZAgAABAgQIECBAgAABAgQIECBAgAABAgQIECBAgAABAgQIECBAgAABAtMjIFA4PWtlpgQIECBAgAABAgQIECBAgAABAgQIECBAgAABAgQIECBAgAABAgQIECBA4NIEBAovjVbHBAgQIECAAAECBAgQIECAAAECBAgQIECAAAECBAgQIECAAAECBAgQIEBgegQECqdnrcyUAAECBAgQIECAAAECBM4hUCw9XCn3v907RxdeJUCAAAECBAgQIECAAAECBAgQIECAAAECBAjMtIBA4Uwvr+IIECBAgAABAgQIECAw3wJFu7caOe6nFDffSeQcuzEc3i33vyvnW0f1BAgQIECAAAECBAgQIECAAAECBAgQIECAAIG/CggU2hEECBAgQIAAAQIECBAgMJMCRbu3niJ+Oqm4nONBOeh0Z7J4RREgQIAAAQIECBAgQIAAAQIECBAgQIAAAQIEPkJAoPAj0LxCgAABAgQIECBAgAABAs0WqE4mTBHPRs0yHw7XnFQ4SsnnBAgQIECAAAECBAgQIECAAAECBAgQIECAwLwICBTOy0qrkwABAgQIECBAgAABAnMkUCxvbqeUvhpVcnX9cTno3BjVzucECBAgQIAAAQIECBAgQIAAAQIECBAgQIAAgXkQECich1VWIwECBAgQIECAAAECBOZMYK3dO4iIT+uUvdPv+M/GdaC0IUCAAAECBAgQIECAAAECBAgQIECAAAECBGZewL80mfklViABAgQIECBAgAABAgTmT2Ct3ct1q84RN8p+Z7due+0IECBAgAABAgQIECBAgAABAgQIECBAgAABArMqIFA4qyurLgIECBAgQIAAAQIECMyxwNry5l6k9HkdAicU1lHShgABAgQIECBAgAABAgQIECBAgAABAgQIEJgHAYHCeVhlNRIgQIAAAQIECBAgQGDOBIrlze2U0lc1yn660+8UNdppQoAAAQIECBAgQIAAAQIECBAgQIAAAQIECBCYeQGBwplfYgUSIECAAAECBAgQIEBg/gSKpYcraWFYXWP86WnVu+54/vaGigkQIECAAAECBAgQIECAAAECBAgQIECAAIGTBQQK7Q4CBAgQIECAAAECBAgQmEmBot1bTxGPTgoV5ojbZb+zNZPFK4oAAQIECBAgQIAAAQIECBAgQIAAAQIECBAg8BECAoUfgeYVAgQIECBAgAABAgQIEJgOgeqkwmgdPkopVdcaV6cVPs85l5FSt+x3qhMMPQQIECBAgAABAgQIECBAgAABAgQIECBAgAABAm8FBAptBQIECBAgQIAAAQIECBAgQIAAAQIECBAgQIAAAQIECBAgQIAAAQIECBAgQCAECm0CAgQIECBAgAABAgQIECBAgAABAgQIECBAgAABAgQIECBAgAABAgQIECBAQKDQHiBAgAABAgQIECBAgAABAgQIECBAgAABAgQIECBAgAABAgQIECBAgAABAgRCoNAmIECAAAECBAgQIECAAAECBAgQIECAAAECBAgQIECAAAECBAgQIECAAAECBAQK7QECBAgQIECAAAECBAgQIECAAAECBAgQIECAAAECBAgQIECAAAECBAgQIEAgBAptAgIECBAgQIAAAQIECBAgQIAAAQIECBAgQIAAAQIECBAgQIAAAQIECBAgQECg0B4gQIAAAQIECBAgQIAAAQIECBAgQIAAAQIECBAgQIAAAQIECBAgQIAAAQIEKoGEgQABAgQIECBAgAABAgQIECBAgAABAgQIECBAgAABAgQIECBAgAABAgQIECAgUGgPECBAgAABAgQIECBAgAABAgQIECBAgAABAgQIECBAgAABAgQIECBAgAABAk4otAcIECBAgAABAgQIECBAgAABAgQIECBAgAABAgQIECBAgAABAgQIECBAgAABVx7bAwQIECBAgAABAgQIECBAgAABAgQIECBAgAABAgQIECBAgAABAgQIECBAgEAIFNoEBAgQIECAAAECBAgQIECAAAECBAgQIECAAAECBAgQIECAAAECBAgQIECAgEChPUCAAAECBAgQIECAAAECBAgQIECAAAECBAgQIECAAAECBAgQIECAAAECBAhUAgkDAQIECBAgQIAAAQIECBAgQIAAAQIECBAgQIAAAQIECBAgQIAAAQIECBAgQECg0B4gQIAAAQIECBAgQIAAAQIECBAgQIAAAQIECBAgQIAAAQIECBAgQIAAAQIEnFBoDxAgQIAAAQIECBAgQIAAAQIECBAgQIAAAQIECBAgQIAAAQIECBAgQIAAAQKuPLYHCBAgQIAAAQIECBAgQIAAAQIECBAgQIAAAQIECBAgQIAAAQIECBAgQIAAgRAotAkIECBAgAABAgQIECBAgAABAgQIECBAgAABAgQIECBAgAABAgQIECBAgAABgUJ7gAABAgQIECBAgAABAgQIECBAgAABAgQIECBAgAABAgQIECBAgAABAgQIEKgEEgYCBAgQIECAAAECBAgQIECAAAECBAgQIECAAAECBAgQIECAAAECBAgQIECAgEChPUCAAAECBAgQIECAAAECBAgQIECAAAECBAgQIECAAAECBAgQIECAAAECBAg4odAeIECAAAECBAgQIECAAAECBAgQIECAAAECBAgQIECAAAECBAgQIECAAAECBFx5bA8QIECAAAECBAgQIECAAAECBAgQIECAAAECBAgQIECAAAECBAgQIECAAAECIVBoExAgQIAAAQIECBAgQIAAAQIECBAgQIAAAQIECBAgQIAAAQIECBAgQIAAAQIChfYAAQIECBAgQIAAAQIECBAgQIAAAQIECBAgQIAAAQIECBAgQIAAAQIECBAgUAkkDAQIECBAgAABAgQIECBAgAABAgQIECBAgAABAgQIECBAgAABAgQIECBAgAABgUJ7gAABAgQIECBAgAABAgQIECBAgAABAgQIECBAgAABAgQIECBAgAABAgQIEHBCoT1AgAABAgQIECBAgAABAgQIECBAgAABAgQIECBAgAABAgQIECBAgAABAgQIuPLYHiBAgAABAgQIECBAgAABAgQIECBAgAABAgQIECBAgAABAgQIECBAgAABAgRCoNAmIECAAAECBAgQIECAAAECBAgQOIdAsfR9Ea3Wl5FyERG7R//z4vUv5UH34BzdepUAAQIECBAgQIAAAQIECBAgQIAAAQIEJiCQJjCmIQkQIECAAAECBAgQIECAAAECBKZcoFjsLsYnV39MKdaPl5Jz7EWKW2W/UwUMPQQIECBAgAABAgQIECBAgAABAgQIECAwJQIChVOyUKZJgAABAgQIECBAgAABAgQIEGiSQLG8uZ1S+uqkOeXIB3G4cKPc/3avSfM2FwIECBAgQIAAAQIECBAgQIAAAQIECBA4WUCg0O4gQIAAAQIECBAgQIAAAQIECBA4k0Cx/MPNlPKTUS/lyGXZ31gb1c7nBAgQIECAAAECBAgQIECAAAECBAgQINAMAYHCZqyDWRAgQIAAAQIECBAgQIAAAQIEpkZg1OmE7xeSX7z6Z3nQPZia4kyUAAECBAgQIECAAAECBAgQIECAAAECcywgUDjHi690AgQIECBAgAABAgQIECBAgMDHCKwtb+5FSp/XeTcfDtfK/e/KOm21IUCAAAECBAgQIECAAAECBAgQIECAAIHJCggUTtbf6AQIECBAgAABAgQIECBAgACBqRNYa2/uRqTrdSYuUFhHSRsCBAgQIECAAAECBAgQIECAAAECBAg0Q0CgsBnrYBYECBAgQIAAAQIECBAgQIAAgakROMuVxzv9jv/+aWpW1kQJECBAgAABAgQIECBAgAABAgQIEJh3Af+F7rzvAPUTIECAAAECBAgQIECAAAECBM4oUCx9X6SF1s6o13LOP5eDjfVR7XxOgAABAgQIECBAgAABAgQIECBAgAABAs0QEChsxjqYBQECBAgQIECAAAECBAgQIEBgqgSKdu9RivjmxEnn/Ht++Xq1POgeTFVhJkuAAAECBAgQIECAAAECBAgQIECAAIE5FhAonOPFVzoBAgQIECBAgAABAgQIECBA4DwCxWebd1IrdSPi0/f7yTn/Ei9frwsTnkfXuwQIECBAgAABAgQIECBAgAABAgQIEBi/gEDh+M2NSIAAAQIECBAgQIAAAQIECBCYGYFi6eFKtPJqRF6NFHsRsVv2O7szU6BCCBAgQIAAAQIECBAgQIAAAQIECBAgMEcCAoVztNhKJUCAAAECBAgQIECAAAECBAgQIECAAAECBAgQIECAAAECBAgQIECAAAECJwkIFNobBAgQIECAAAECBAgQIECAAAECBAgQIECAAAECBAgQIECAAAECBAgQIECAQAgU2gQECBAgQIAAAQIECBAgQIAAAQIECBAgQIAAAQIECBAgQIAAAQIECBAgQICAQKE9QIAAAQIECBAgQIAAAQIECBAgQIAAAQIECBAgQIAAAQIECBAgQIAAAQIECIRAoU1AgAABAgQIECBAgAABAgTmRaBY7C6mf/zP9dzKRVVzGqYy//s/v5YH3YN5MVAnAQIECBAgQIAAAQIECBAgQIAAAQIECBAgcLKAK4/tDgIECBAgQIAAAQIECBAgMAcCRbu3GjmepBQr75ebc+zFcHi73P+unAMGJRIgQIAAAQIECBAgQIAAAQIECBAgQIAAAQKnCAgU2h4ECBAgQIAAAQIECBAgQGDGBYql74u00No5rcyc061ycG97ximUR4AAAQIECBAgQIAAAQIECBAgQIAAAQIECJwiIFBoexAgQIAAAQIECBAgQIAAgRkWqK45jk+uPjt+MuHxknPkg3jx+gvXH8/wZlAaAQIECBAgQIAAAQIECBAgQIAAAQIECBAYISBQaIsQIECAAAECBAgQIECAAIEZFqhzOuG78nPE7bLf2ZphDqURIECAAAECBAgQIECAAAECBAgQIECAAAECpwgIFNoeBAgQIECAAAECBAgQIEBghgWK5V43pbhfp8Qc8bjsd+7UaasNAQIECBAgQIAAAQIECBAgQIAAAQIECBAgMHsCAoWzt6YqIkCAAAECBAgQIECAAAECfwqcKVCY88/lYGMdHwECBAgQIECAAAECBAgQIECAAAECBAgQIDCfAgKF87nuqiZAgAABAgQIECBAgACBOREoln+4mVJ+UqfcPMx3yz82HtVpqw0BAgQIECBAgAABAgQIECBAgAABAgQIECAwewIChbO3pioiQIAAAQIECBAgQIAAAQJ/ChSL3cV07epeRHw6guV5PmytlvvfVm09BAgQIECAAAECBAgQIECAAAECBAgQIECAwBwKCBTO4aIrmQABAgQIECBAgAABAgTmS6DOKYVOJ5yvPaFaAgQIECBAgAABAgQIECBAgAABAgQIECDwIQGBQvuCAAECBAgQIECAAAECBAjMgUDR7q2niOo64+MnFT7Pw9x11fEcbAIlEiBAgAABAgQIECBAgAABAgQIECBAgACBEQIChbYIAQIECBAgQIAAAQIECBCYE4Fi6eFKpMObkWL1TclpL4atLdccz8kGUCYBAgQIECBAgAABAgQIECBAgAABAgQIEBghIFBoixAgQIAAAQIECBAgQIAAAQIECBAgQIAAAQIECBAgQIAAAQIECBAgQIAAAQIhUGgTECBAgAABAgQIECBAgAABAgQIECBAgAABAgQIECBAgAABAgQIECBAgAABAgKF9gABAgQIECBAgAABAgQIECBAgAABAgQIECBAgAABAgQIECBAgAABAgQIECAQAoU2AQECBAgQIECAAAECBAgQIECAAAECBAgQIECAAAECBAgQIECAAAECBAgQICBQaA8QIECAAAECExIolh6upMifV8Pnf//n1/KgezChqRiWAAECBAgQIECAAAECBAgQIECAAAECBAgQIECAAAECBAgQCIFCm4Dwf0zpAAAgAElEQVQAAQIECBAYs0DR7q1Gjp9SitX3h845tuLlq7uChWNeEMMRIECAAAECBAgQIECAAAECBAgQIECAAAECBAgQIECAAIG3AokEAQIECBAgQGBcAsXyDzdTyk9OGi/n2IuXr24IFY5rRYxDgAABAgQIECBAgAABAgQIECBAgAABAgQIECBAgAABAgT+KyBQaDcQIECAAAECYxEoFruLce3KbynS4mkD5hzb5aBzayyTMggBAgQIECBAgAABAgQIECBAgAABAgQIECBAgAABAgQIECDwp4BAoc1AgAABAgQIjEWgWO51U4r7dQbLh60vyv1v9+q01YYAAQIECBAgQIAAAQIECBAgQIAAAQIECBAgQIAAAQIECBC4GAGBwotx1AsBAgQIECAwQqBY3txOKX1VByrndKsc3Nuu01YbAgQIECBAgAABAgQIECBAgAABAgQIECBAgAABAgQIECBA4GIEBAovxlEvBAgQIECAwAiBtXavjIgv60DlYb5b/rHxqE5bbQgQIECAAAECBAgQIECAAAECBAgQIECAAAECBAgQIECAAIGLERAovBhHvRAgQIAAAQIjBIp271GK+KYOVD4crpX731UBRA8BAgQIECBAgAABAgQIECBAgAABAgQIECBAgAABAgQIECAwJgGBwjFBG4YAAQIECMy7QLH8w82U8pMaDs93+p3FGu00IUCAAAECBAgQIECAAAECBAgQIECAAAECBAgQIECAAAECBC5QQKDwAjF1RYAAAQIECJwuUCxvbqeUvjqtVc7pVjm4t82SAAECBAgQIECAAAECBAgQIECAAAECBAgQIECAAAECBAgQGK+AQOF4vY1GgAABAgTmWqBY7C7GJ1e2TgoV5hwPykGnO9dIiidAgAABAgQIECBAgAABAgQIECBAgAABAgQIECBAgAABAhMSECicELxhCRAgQIDAPAsU7d565HwzpViJSAc5Yjcitsp+p/rfHgIECBAgQIAAAQIECBAgQIAAAQIECBAgQIAAAQIECBAgQGACAgKFE0A3JAECBAgQIECAAAECBAgQIECAAAECBAgQIECAAAECBAgQIECAAAECBAgQaJqAQGHTVsR8CBAgQIAAAQIECBAgQIAAAQIECBAgQIAAAQIECBAgQIAAAQIECBAgQIDABAQECieAbkgCBAgQIECAAAECBAgQIECAAAECBAgQIECAAAECBAgQIECAAAECBAgQINA0AYHCpq2I+RAgQIAAAQIECBAgQIAAAQIECBAgQIAAAQIECBAgQIAAAQIECBAgQIAAgQkICBROAN2QBAgQIECAAAECBAgQIECAAAECBAgQIECAAAECBAgQIECAAAECBAgQIECgaQIChU1bEfMhQIAAAQIECBAgQIAAAQIECBAgQIAAAQIECBAgQIAAAQIECBAgQIAAAQITEBAonAC6IQkQIECAAAECBAgQIECAAAECBAgQIECAAAECBAgQIECAAAECBAgQIECAQNMEBAqbtiLmQ4AAAQIECBAgQIAAAQIECBAgQIAAAQIECBAgQIAAAQIECBAgQIAAAQIEJiAgUDgBdEMSIECAAAECBAgQIECAAAECBAgQIECAAAECBAgQIECAAAECBAgQIECAAIGmCQgUNm1FzIcAAQIECBAgQIAAAQIECBAgQIAAAQIECBAgQIAAAQIECBAgQIAAAQIECExAQKBwAuiGJECAAAECBAgQIECAAAECBAgQIECAAAECBAgQIECAAAECBAgQIECAAAECTRMQKGzaipgPAQIECBAgQIAAAQIECBAgQIAAAQIECBAgQIAAAQIECBAgQIAAAQIECBCYgIBA4QTQDUmAAAECBAgQIECAAAECBAgQIECAAAECBAgQIECAAAECBAgQIECAAAECBJomIFDYtBUxHwIECBA4UaBo91Yjx/1IuUiRFnOOvYjYjWHrbrn/bfV/ewgQIECAAAECBAgQIECAAAECBAgQIECAAAECBAgQIECAAAECBD5SQKDwI+G8RoAAAQLjFSg+27yTWunHD42aIx9Ebt0uB/e2xzsroxEgQIAAAQIECBAgQIAAAQIECBAgQIAAAQIECBAgQIAAAQIEZkdAoHB21lIlBAgQmFmBYun7Ii20dk4r8ChU+OL1F+VB92BmIRRGgAABAgQIECBAgAABAgQIECBAgAABAgQIECBAgAABAgQIELhEAYHCS8TVNQECBAhcjMDa8uZepPT5qN5yzr+Ug42bo9r5nAABAgQIECBAgAABAgQIECBAgAABAgQIECBAgAABAgQIECBA4O8CAoV2BQECBAg0XmCt3ct1Jplz7JaDzo06bbUhQIAAAQIECBAgQIAAAQIECBAgQIAAAQIECBAgQIAAAQIECBD4q4BAoR1BgAABAo0WqHPd8fsF7PQ7ftsavaImR4AAAQIECBAgQIAAAQIECBAgQIAAAQIECBAgQIAAAQIECDRVQOiiqStjXgQIECBwJFAsdhfTtav/qsWR8+87g42VWm01IkCAAAECBAgQIECAAAECBAgQIECAAAECBAgQIECAAAECBAgQ+IuAQKENQYAAAQKNF1hb3tyLlD4fNdGc8y/lYOPmqHY+J0CAAAECBAgQIECAAAECBAgQIECAAAECBAgQIECAAAECBAgQ+LuAQKFdQYAAAQKNF6h57fHzfNhaLfe/3Wt8QSZIgAABAjMjUHy2eSda8VVErL4tajdy63E5uLc9M0UqhAABAgQIECBAgAABAgQIECBAgAABAgQIECBAYG4EBArnZqkVSoAAgekWKJZ73ZTi/glVPM8Rd8p+Z2u6qzR7AgQIEJgWgWKxuxjXrjxJkYoPzTnn2C4HnVvTUo95EiBAgAABAgQIECBAgAABAgQIECBAgAABAgQIEKgEBArtAwIECBCYGoE3JxWmRxHp+rtJV9ccR0rdst/ZnZpCTJQAAQIEpl6gWN7cTilVJxOe+OQcD8pBpzv1xSqAAAECBAgQIECAAAECBAgQIECAAAECBAgQIEBgbgQECudmqRVKgACB2RIolh6uuN54ttZUNQQIEJgWgTcB99ZOnfnmw9YXfq/qSGlDgAABAgQIECBAgAABAgQIECBAgAABAgQIECDQBAGBwiasgjkQIECAAAECBAgQIDA1AsVyr5tS3K8z4Rxxu+x3tuq01YYAAQIECBAgQIAAAQIECBAgQIAAAQIECBAgQIDApAUECie9AsYnQIAAAQIECBAgQGCqBOpcd/yuINceT9XSmiwBAgQIECBAgAABAgQIECBAgAABAgQIECBAYO4FBArnfgsAIECAAAECBAgQIEDgLAJnOqFwmO+Wf2w8Okv/2hIgQIAAAQIECBAgQIAAAQIECBAgQIAAAQIECBCYlIBA4aTkjUuAAAECBAgQIECAwFQKFO3eeor4qc7kc8SNst/ZrdNWGwIECBAgQIAAAQIECBAgQIAAAQIECBAgQIAAAQKTFhAonPQKGJ8AAQIECBAgQIDAFAkUi93FuHblfkSsRk4rkfJeDNN2/J9XP5cH3YMpKuVcU11rb+5GpOundZJz/qUcbNw810BeJkCAAAECBAgQIECAAAECBAgQIECAAAECBAgQIDBGAYHCMWIbigABAgQIECBAgMA0CxTLP9yMNPwpRVo8XkfOsRcpbs3LaXxFu7eaIsqI+PSDa5rz7/nl69V5CllO8942dwIECBAgQIAAAQIECBAgQIAAAQIECBAgQIAAgTcCAoV2AgECBAgQIECAAAECIwWKpYcrsXD47ENhwncvH4UKX766MS8huqPTGj+58iil9PX7gDnicbx41Z0Xh5GbRwMCBAgQIECAAAECBAgQIECAAAECBAgQIECAAIGpERAonJqlMlECBAgQIECAAAECkxMolje3U0pfjZpBzvnncrCxPqrdrH1enVhY1TQvJzTO2vqphwABAgQIECBAgAABAgQIECBAgAABAgQIECBA4I2AQKGdQIAAAQIECBAgQIDASIG1di+PbBQROcduOejcqNNWGwIECBAgQIAAAQIECBAgQIAAAQIECBAgQIAAAQIEmiUgUNis9TAbAgQIECBAgAABAo0TqE7fSxHP6k5sp9/xnzPqYmlHgAABAgQIECBAgAABAgQIECBAgAABAgQIECBAoEEC/kVfgxbDVAgQIECAAAECBAg0VaDuCYUR8Xyn31lsah3mRYAAAQIECBAgQIAAAQIECBAgQIAAAQIECBAgQIDAyQIChXYHAQIECBAgQIAAAQIjBdaWN/cipc9HNox4utPvFDXaaUKAAAECBAgQIECAAAECBAgQIECAAAECBAgQIECAQMMEBAobtiCmQ4AAAQKzI1Asdhfjf139OlIUkfJi5LQXOXbLPzqPZ6dKlRAg0HSBYun7IhbSVxGxejTXnMpI8UvZ7+yeZe7F8g83U8pPRr2TD4dr5f535ah2PidAgAABAgQIECBAgAABAgQIECBAgAABAgQIECBAoHkCAoXNWxMzIkCAAIEZECjavdXI8SSlWDleTs6xG8PWrXL/270ZKFUJBAg0VOAo1Hztyv0U6c6HppiHceesAedieXMrpfT1SSXniMdlv/PB8RrKZFoECBAgQIAAAQIECBAgQIAAAQIECBAgQIAAAQIECLwnIFBoOxAgQIAAgQsWKJYersTC4bMUafGkrqtQYTno3LjgoXVHgACBPwWKdu9RivjmNJKc061ycG/7LGzFZ5t3Uit1I+LT9957nnNaP2tfZxlXWwIECBAgQIAAAQIECBAgQIAAAQIECBAgQIAAAQIELl9AoPDyjY1AgAABAnMmUCxvbqd0dL3oqY+TvEYJ+ZwAgY8VqE5JTRHPRr2fIx/Ei9dflAfdg1Ftj39+dBLr4XAxFloHZ70++axjaU+AAAECBAgQIECAAAECBAgQIECAAAECBAgQIECAwHgEBArH42wUAgQIEJgjgbV2L9cp1ymFdZS0IUDgYwSK5V43pbhf5918OFwr978r67TVhgABAgQIECBAgAABAgQIECBAgAABAgQIECBAgACB2RYQKJzt9VUdAQIECIxZoO6pYO+mtdPv+C0e8xoZjsA8CNQ9KbWyyDkelINOdYWxhwABAgQIECBAgAABAgQIECBAgAABAgQIECBAgACBORcQYpjzDaB8AgQIELhYgWKxu5iuXf1XzV6f7/Q7izXbakaAAIHaAsXy5lZK6es6L+Rhvlv+sfGoTlttCBAgQIAAAQIECBAgQIAAAQIECBAgQIAAAQIECBCYbQGBwtleX9URIECAwAQE1tq9g4j4tMbQT3f6naJGO00IECBwJoHis807qZV+rPOSK4/rKGlDgAABAgQIECBAgAABAgQIECBAgAABAgQIECBAYD4EBArnY51VSYAAAQJjFKgb5BHiGeOiGIrAnAm8PS1173i4OeccEX/5jwD/b7x89X+VB90qCO2ZIYFi6eFKtIbVKZUrEVGdhrsbw9bP5f631b7wECBAgAABAgQIECBAgAABAgQIECBAgAABAgQIEPiggEChjUGAAAECBC5BYK3dKyPiy5O6zhGPy37nziUMrUsCBAgcCRRL3xdpobXzjqPKEqYP/NN/jnwQuXW7HNzbRjcbAlWwPVpxP0WqgoR/eXKObjnoPJiNSlVBgAABAgQIECBAgAABAgQIECBAgAABAgQIECBw0QIChRctqj8CBAgQIPBWoFjudVOK+8dAnudh7pZ/bDwCRYAAgcsWKNq91RR5K+d0/UNhwvfHd2rqZa/GePovln+4mVJ+ctpoOceDctDpjmdGRiFAgAABAgQIECBAgAABAgQIECBAgAABAgQIEJgmAYHCaVotcyVAgACBqROorh2NfyysRkqrkfNuuf9ddXKhhwABAmMTOH5S4UkD5xx75aDzxdgmZqALFzj6zbl25bcPnUx4fLB82PrC9ccXvgQ6JECAAAECBAgQIECAAAECBAgQIECAAAECBAhMvYBA4dQvoQIIECBAgAABAgQInCxwwmmpH3zBKYXTvZPqnE74rkKnFE73Wps9AQIECBAgQIAAAQIECBAgQIAAAQIECBAgQOCyBAQKL0tWvwQIECBAgAABAgQaILDW7lUno35ZZyp5mO+6kr2OVDPbnCk8mvPP5WBjvZmVmBUBAgQIECBAgAABAgQIECBAgAABAgQIECBAgMCkBAQKJyVvXAIECBAgQIAAAQJjECiWN7dTSl/VGSpH3C77na06bbVpnsCZAoURj8t+507zqjAjAgQIECBAgAABAgQIECBAgAABAgQIECBAgACBSQoIFE5S39gECBAgQIAAAQIELlngjCGzG2W/s3vJU9L9JQkUS98XaaG1U6d7p1HWUdKGAAECBAgQIECAAAECBAgQIECAAAECBAgQIDB/AgKF87fmKiZAgAABAgQIzK1AsfzDzYh8PSJWIsdutOLprAfoiqWHK2lhWIUEPx2x8E93+p1ibjfHjBS+1t7cjUjVHj/teZ5fvFopD7oHM1K2MggQIECAAAECBAgQIECAAAECBAgQIECAAAECBC5IQKDwgiB1Q4AAAQIECBAg0FyBot1bjRw/pRSrx2eZc3TLQedBc2d//pkVn23eSa304yk9Pc+HrdVy/9u984+mh0kKVHs9RTw7bQ45p1vl4N72JOdpbAIECBAgQIAAAQIECBAgQIAAAQIECBAgQIAAgWYKCBQ2c13MigABAgQIECBA4IIEqhP6YuHwWYq0eFKXOeJx2e/cuaAhG9lNdTpjSnnrAycVPs2HrXVhwkYu20dN6k2osFrrYycV5vx7Hub1cv+78qM69hIBAgQIECBAgAABAgQIECBAgAABAgQIECBAgMDMCwgUzvwSK5AAAQIECBAgMN8Ca+1eFZ76cpTCPJzaVix2F+MfC6vRahWR80HkvCtcNmpnTO/nxdL3RaS0GiktxnBYxr8Pd11zPL3raeYECBAgQIAAAQIECBAgQIAAAQIECBAgQIAAgXEICBSOQ9kYBAgQIECAAAECExGoAnTp2tV/1Rk85/xzOdhYr9NWGwIECBAgQIAAAQIECBAgQIAAAQIECBAgQIAAAQIECMyigEDhLK6qmggQIECAAAECBI4EqhPa0kJrpw5HzrFbDjo36rTVhgABAgQIECBAgAABAgQIECBAgAABAgQIECBAgAABArMoIFA4i6uqJgIECBAgQIAAgSOBswQKI/KvO/2NVXQECBAgQIAAAQIECBAgQIAAAQIECBAgQIAAAQIECBCYVwGBwnldeXUTIECAAAECBOZAwJXHc7DISiRAgAABAgQIECBAgAABAgQIECBAgAABAgQIECBA4MIEBAovjFJHBAgQmH6B6iSvSK3rkWIxRd7Nw4Vfy/1v96a/MhUQIDDPAmvtXhkRX44yyIfDtXL/u6qthwABAgQIECBAgAABAgQIECBAgAABAgQIECBAgAABAnMpIFA4l8uuaAIECPxVoDrBK65deZIiFcdtco5uOeg8YEaAAIFpFXh7SmEVjv70pBpyxOOy37kzrTWaNwECBAgQIECAAAECBAgQIECAAAECBAgQIECAAAECBC5CQKDwIhT1QYAAgSkWOAoTfnL1WUqxclIZgjZTvMCmToDAkUCx9HAlLRxuR6Trx0lyjgfloNNFRYAAAQIECBAgQIAAAQIECBAgQIAAAQIECBAgQIAAgXkXECic9x2gfgIE5l6gWN7cTil9NQrCVaCjhHxOgMA0CBxd7d5qvTmNNcVeHLZKV7tPw8qZIwECBAgQIECAAAECBAgQIECAAAECBAgQIECAAAEC4xAQKByHsjEIECDQYIG1di/XmV7O+ZdysHGzTlttCBAgQIAAAQIECBAgQIAAAQIECBAgQIAAAQIECBAgQIAAAQIEpk9AoHD61syMCRAgcGEC1UldaaG1U6fDnGOvHHS+qNNWGwIECBAgQIAAAQIECBAgQIAAAQIECBAgQIAAAQIECBAgQIAAgekTECicvjUzYwIECFyYwFkChZHz7zuDjZULG1xHBAgQIECAAAECBAgQIECAAAECBAgQIECAAAECBAgQIECAAAECjRIQKGzUcpgMAQIExi/gyuPxmxuRAAECBAgQIECAAAECBAgQIECAAAECBAgQIECAAAECBAgQINBEAYHCJq6KOREgQGCMAmvtXhkRX44aMud0qxzc2x7VzucECBAgQIAAAQIECBAgQIAAAQIECBAgQIAAAQIECBAgQIAAAQLTKSBQOJ3rZtYECBC4MIFi6eFKWhjuRsSnJ3Wac/6lHGzcvLBBdUSAAAECBAgQIECAAAECBAgQIECAAAECBAgQIECAAAECBAgQINA4AYHCxi2JCREgQGD8AkW7t5oib0Wk68dHzxGP48WrbnnQPRj/zIxIgAABAgQIECBAgAABAgQIECBAgAABAgQIECBAgAABAgQIECAwLgGBwnFJG4cAAQJTIFC0e+sRsRo5r0Sk3UixXfY71emFHgIECBAgQIAAAQIECBAgQIAAAQIECBAgQIAAAQIECBAgQIAAgRkXECic8QVWHgECBAgQIECAAAECBAgQIECAAAECBAgQIECAAAECBAgQIECAAAECBAgQqCMgUFhHSRsCBAgQIECAAAECBAgQIECAAAECBAgQIECAAAECBAgQIECAAAECBAgQIDDjAgKFM77AyiNAgAABAgQIECBAgAABAgQIECBAgAABAgQIECBAgAABAgQIECBAgAABAnUEBArrKGlDgAABAgQIECBAgAABAgQIECBAgAABAgQIECBAgAABAgQIECBAgAABAgRmXECgcMYXWHkECBCYd4FisbuY/vE/16M1XMzDhV/L/W/35t1E/QQIECBAgAABAgQIECBAgAABAgQIECBAgAABAgQIECBAgACBDwkIFNoXBAgQIDCTAlWQMD65+lNKcfP9AnOO3Uhxu+x3dmeycEURIECAAAECBAgQIECAAAECBAgQIECAAAECBAgQIECAAAECBD5SQKDwI+G8RoAAAQLNFTgKE1678luKtHjSLPPhcK3c/65sbhVmRoAAAQIECBAgQIAAAQIECBAgQIAAAQIECBAgQIAAAQIECBAYr4BA4Xi9jUaAAAECYxAolje3U0pfnTZUjnwQL15/UR50D8YwJUMQIECAAAECBAgQIECAAAECBAgQIECAAAECBAgQIECAAAECBBovIFDY+CUyQQIECBA4i0DR7q2miGd13sk5HpSDTrdOW20IECBAgAABAgQIECBAgAABAgQIECBAgAABAgQIECBAgAABArMuIFA46yusPgIECMyZQNHuraeIn+qUnXP+uRxsrNdpqw0BAgQIECBAgAABAgQIECBAgAABAgQIECBAgAABAgQIECBAYNYFBApnfYXVR4AAgTkTKJZ73ZTifs2yn+70O0XNtpoRIECAAAECBAgQIECAAAECBAgQIECAAAECBAgQIECAAAECBGZaQKBwppdXcQQIEJg/gWLp+yIttHbqVO7K4zpK2hAgQIAAAQIECBAgQIAAAQIECBAgQIAAAQIECBAgQIAAAQLzIiBQOC8rrU4CHyFQtHur6TB9urN/7+lHvO6VKRIolh6upMif53//59fyoHswRVP/21SLxe5iunZ1LyI+HVVHPhyulfvflaPa+fz8AkdBz1jIvk/ObzlvPRz9Tf/jf67nhfy87Hd2561+9RIgQIAAAQIECBAgQIAAAQIECBAgQIAAAQIECBAgQGCcAgKF49Q2FoEpEKiCG3Htyv0U6c77082RyzhcuF3uf1sFtTwzIlB8tnknWlGt9+K7knKOvRgOb09z0K5Y/uFmSvnJacuUc/65HGysz8hSNrKMo++TT67+lFLc/Mv3SY7tePnq9rSHVxuJPkOTqkLtkaPaP6vH9k+3HHQezFCpSiFAgAABAgQIECBAgAABAgQIECBAgAABAgQIECBAgEBjBAQKG7MUJkJg8gJvwz87x8Mb72aWIx/EYb41zUGzySs3ZwbF8uZWSunrk2aUh/lu+cfGo+bM+GwzKZZ73ZTi/ofeyjn/Ei9frwu0nc30LK2PwmCRd94Pq77//pvgamtNSPksqvPTdlQoOOfYLQedG/MjolICBAgQIECAAAECBAgQIECAAAECBAgQIECAAAECBAiMR0CgcDzORiEwFQKjAmZVEUchoJevbghiTcWSnjjJ6mTC1Eo/jqoiR9yY5itG34TaYj1FdcJZXqxCSBGt7XJwb3tU7T4/n8Bae3M3Il0/rZfq5NOyv7F2vpG8PWsCb0/K/e2kMOq7enOOB+Wg0521+tVDgAABAgQIECBAgAABAgQIECBAgAABAgQIECBAgACBSQoIFE5S39gEGiRQLD1cSQvD3+pMadpPrqtT46y3WWv3DiLi01F1Vif5lYONv1xXO+odnxMYdbrc+0L5cLjm1FN75n2B004XPS610+/4Z1nbhwABAgQIECBAgAABAgQIECBAgAABAgQIECBAgAABAhco4F/CXiCmrghMs8CZAkA5/1wONtanud55nnt1+le6dvVfdQyqEynLQeeLOm21IfBO4CyBMAFl++a4wFq7V0bEl3VkBFLrKGlDgAABAgQIECBAgAABAgQIECBAgAABAgQIECBAgACB+gIChfWttCQw0wJnCQBFxNOdfqeYaZAZLq5Y+r5IC62duiU6AayulHbvBOpcn/6urWtr7ZvjAnWuy/7v/km3XGFuDxEgQIAAAQIECBAgQIAAAQIECBAgQIAAAQIECBAgQODiBAQKL85STwSmWuAsIbMc8bjsd+5MdcFzPvm1di/XI8i/7vQ3Vuu11YrAG4GzBJRzxO2y39liR+CdQLG8uZ1S+qqOSI64UfY7u3XaakOAAAECBAgQIECAAAECBAgQIECAAAECBAgQIECAAAECowUECkcbaUFgLgTeXoO7FxGfjio4ZydCjTJq+ud1rxRtcni0aPdWBYmaudOqtUkRz+rMLh+2vq1qlXUAACAASURBVCj3v62+ezwnCFTfz3Ht6sq87Pfis807qZV+rLEhnu/0O4s12l1ok2Lp4UrVoX17oaw6I0CAAAECBAgQIECAAAECBAgQIECAAAECBAgQIECgIQIChQ1ZCNMg0ASBOiGOnPMv5WDjZhPmaw4fL1Ar8JXz7/nl69XyoHvw8SNd7JvF8g83I/KPKcVRoKd6cuQyIt2dl7DVxYpeXm9Fu/coRXxz2giuOz7dv/pOjpS++ct+z7EVL1/dbdLf5WXsojrXHo8z3P4m1HnlfkSsp0hHIcYcufpu3Cr7G3cvw0CfBAgQIECAAAECBAgQIECAAAECBAgQIECAAAECBAgQmISAQOEk1I1JoMECI0JAT/OLVzdnPcjS4OW50KkV7d56inj0wVMpqzBhSjebFNIbFVBzde6Fbo9zd3YUwPrkytZJV9cKJ59OfNopom+CbGmtSX+f594wxzp4E3rOWxHp+of6zsN8t/xjo/r+uvTn6ETC1nDn/WDn+4PmHLvx8tWa38ZLXwoDECBAgAABAgQIECBAgAABAgQIECBAgAABAgQIECAwBgGBwjEgG4LAtAkUS98X0Up3UsRqpKOTmHbz0SlMna1pq8V8Txd4E5Q57KYUq2+DO09zjjJevnrUpHBMdTJhSvnJadUchawOF264hrRZu/7t2t2JnI9OlcwRuxGtrXJwb7tZM23ObIrlXvU3WZ2Gd+KTc+zFy1c3mvR3ehmCb0/OrU7FXY3Ie0fhvZQejTNMWeeK+Jxjuxx0bl2GgT4JECBAgAABAgQIECBAgAABAgQIECBAgAABAgQIECAwTgGBwnFqG4sAAQIEPkpgbXlzL1L6fNTLTr0bJeTzpgtUJzuma1f/VWee4zylr858ZrFNnTDzu7pzxI1xBh1n0VtNBAgQIECAAAECBAgQIECAAAECBAgQIECAAAECBAhMXkCgcPJrYAYECBAgcIrAmQJWOfbKQecLoASmVaA6ITYttHbqzF+Ato7S+drUOS3y3QgCnuez9jYBAgQIECBAgAABAgQIECBAgAABAgQIECBAgAABAs0QEChsxjqYBQECBAicIHCWgFXVxU6/47fNbppagbdX/P5Ys4CnO/1OUbOtZh8hUCxvbqeUvqrzas7xoBx0unXaakOAAAECBAgQIECAAAECBAgQIECAAAECBAgQIECAAIGmCghdNHVlzIsAAQIE/hRYa/dyPY78605/Y7VeW60INE/gLAHanPPP5WBjvXlVzM6MznRCYcTtst/Zmp3qVUKAAAECBAgQIECAAAECBAgQIECAAAECBAgQIECAwDwKCBTO46qrmQABAlMmsNbe3I1I10dNW8BqlJDPmy7w9orvvYj4dNRcXbE7Suj8nxft3mqKeFanpxxxo+x3duu01YYAAQIECBAgQIAAAQIECBAgQIAAAQIECBAgQIAAAQJNFRAobOrKmBcBAgQI/ClQ89S25/nFq5XyoHuA7nSBYunhSrSGP0bKRYq0WLXOObYjxQOBqMnvnnrXHp/9NM4qrBifXK2uUy5SipWjdY9cRm49Lgf3tidfeTNnUOfa4xzxuOx37jSzgtmYlf07fetY/XbHQrqfIh1dzZ4jH0ROZQxbd8v9b6vgtIcAAQIECBAgQIAAAQIECBAgQIAAAQIECBAgQKCBAgKFDVwUUyJAgACBvwsU7d56ivjpBJvn+XB4s9z/rmR3ukDlGJF/fBckPN46u7a1EVuoWN7cSil9/eHJ5F9zpPWzhD+rk/Yi8s7J654flf2Nu40ovmGTeHtqZBW4/PKEqT3NL17dFGa+vIU72r85nrwLwv7teyvHVjno3L68Gej5rAJFu/coRXzzofeOgoWH+Zbf7LOqak+AAAECBAgQIECAAAECBAgQIECAAAECBAgQGI+AQOF4nI1CgAABAhcg8CZUkrspYjVS+jxy/j1HlPHy9R1hntHARycTLhw+OylU9q4HV7eOthxHi2L5h5sp5erUu9U3VyAfBQnLePGqe5b9/vZkt2cnhbHeW/fbZb+zNY7apnGMYrnXTSmqk9beBQuf5mHeLv/YeDSN9UzLnN/u352Ujv4OTnxcAd6cFX373fXk1PWqQoUvXn9xlu+y5lRoJgQIECBAgAABAgQIECBAgAABAgQIECBAgACB2RYQKJzt9VUdAQIECBD4U6DO1a1V45xjtxx0bqCbDYF6Vyi/uY607G/8czaqVsWsCNi/07eSa+3ewZsQ9OlPzvnncrCxPqqdzwkQIECAAAECBAgQIECAAAECBAgQIECAAAECBMYrIFA4Xm+jESBAgACBiQmsLW/uHZ3sWOPZ6Xf8M0INp2lostbuVVeBn3Rd719KcDrlNKzofM2xbhC6UsmHwzXX6E52f1Qn4aaF4W81Z/F0p9+pTv30ECBAgAABAgQIECBAgAABAgQIECBAgAABAgQINEhAWKBBi2EqBAgQIEDgMgXW2r1ct3/BnLpSzW93liCpdW/+es7bDM8YiHVt94Q3SLH0fZEWWjt1pyG8XldKOwIECBAgQIAAAQIECBAgQIAAAQIECBAgQIDA+AQECsdnbSQCBAgQIDBRgbMEy4Q8JrpUFzr4GQNZN8p+Z/dCJ6AzAucQcELhOfAm8KoTCieAbkgCBAgQIECAAAECBAgQIECAAAECBAgQIECAwAULCBReMKjuCBAgQIBAUwXqB3Pyrzv9jdWm1mFeZxMoPtu8k1rpxxpvPd/pdxZrtNOEwNgEzrB/QxB6bMty6kBr7d5BRHw6ajY555/Lwcb6qHY+J0CAAAECBAgQIECAAAECBAgQIECAAAECBAgQGK+AQOF4vY1GgAABAgQmJvD25Kjq9LlTgx6uvZ3YEl3KwMVidzF9cmU3Uvr8tAHyMN8t/9h4dCmT0OnYBaogXrTiqxSpyJGrgNduRPq57He2xj6Zcwxo/54Db0KvFss/3EwpPxkx/PP84tVKedCt9qaHAAECBAgQIECAAAECBAgQIECAAAECBAgQIECgQQIChQ1aDFMhQIAAAQKXLVC0e+sp4qeTxsk5HpSDTvey56H/8QoU7d5qiihPCpM6KWy863GZo1UBvLh25UkVJPzQODnHdrx8dXuaglz272XumMvpu2j3HqWIb07o/XnOab0c3Nu+nNH1SoAAAQIECBAgQIAAAQIECBAgQIAAAQIECBAgcB4BgcLz6HmXAAECBAhMoUAVzomcuymlr96b/tN8OOyW+99VoTPPDAocBc0+ufIopXTzv8HC/GvOra5gz+wseLG8uZVS+vq0inLE47LfuTNNVdu/07Rab+ZaLH1fpIX0KCJdfzv75znnMoYLd8r9b/emryIzJkCAAAECBAgQIECAAAECBAgQIECAAAECBAjMh4BA4XyssyoJECBAgMAHBaprkAU75m9zWPfZXPO3J/k9q1NdjrhR9jvVFehT99i/U7dkUQVCp+lUzOkTNmMCBAgQIECAAAECBAgQIECAAAECBAgQIECAwMUJCBRenKWeCBAgQIAAAQIECExMoFjudVOK+3UmkCNul/3OVp222hAgQIAAAQIECBAgQIAAAQIECBAgQIAAAQIECBAgMD8CAoXzs9YqJUCAAAECBAgQmGGBYnlz+9hV5idWm3M8KAed7gxzKI0AAQIECBAgQIAAAQIECBAgQIAAAQIECBAgQIAAgY8QECj8CDSvECBAgAABAgQIEGiawJlOKBzmu+UfG4+aVoP5ECBAgAABAgQIECBAgAABAgQIECBAgAABAgQIECAwWQGBwsn6G50AAQIECBAgQIDAhQgUyz/cTCk/qdNZPhyulfvflXXaakOAAAECBAgQIECAAAECBAgQIECAAAECBAgQIECAwPwICBTOz1qrlAABAnMtUCx9X0Sr9XVErObIyxFxGDn9O6Wofgt3I9LP5eDe9iik4rPNO9GKr6p+3rwXu3G48Ljc/3Zv1Ls+J0CAwGULrLV7VUjwy9PGyTn/Ug42bl72XPRPgAABAgQIECBAgAABAgQIECBAgAABAgQIECBAgMD0CQgUTt+amTEBAgQInFGgaPcepYhvPvRaztX/N0dKKXKOrXLQuf2hdkW7txo5fkrpKEj4lydHPohId8t+Z+uMU9OcAAECFypQLD1cSa3DMlL6/IMd5/x7fvl6tTzoHlzowDojQIAAAQIECBAgQIAAAQIECBAgQIAAAQIECBAgQGAmBAQKZ2IZFUGAAAECJwkUy71uSnH/NKEqVJje/iLmHA/KQad7vP1ae7M6xfD6qf1E3Cj7nerUQg8BAgQmJlAsdhfjkyuPUkrVqax/Pjnicbx41RUmnNjSGJgAAQIECBAgQIAAAQIECBAgQIAAAQIECBAgQIBA4wUEChu/RCZIgAABAh8rcHRS18Lwtzrv/yVUeCwYWF1znFrpx1H95Bx75aDzxah2PidAgMC4BI5OVz1sHbiWfVzixiFAgAABAgQIECBAgAABAgQIECBAgAABAgQIECAw3QIChdO9fmZPgAABAqcIFMs/3EwpP6mD9JdA4TDfLf/YePTuvbV2r4yIL2v18+LVP53+VUdKGwIECBAgQIAAAQIECBAgQIAAAQIECBAgQIAAAQIECBAgQKBpAgKFTVsR8yFAgACBCxOoc93xu8FyzpHe3ntcXQta9jt33n221u4dRMSndSaWD4dr5f53VQDRQ4AAAQIECBAgQIAAAQIECBAgQIAAAQIECBAgQIAAAQIECBCYKgGBwqlaLpMlQIAAgbMI1L2quOrzLycU5nhQDjrdd2OttTd3I9L1OmPnY9cl13lHGwIECBAgQIAAAQIECBAgQIAAAQIECBAgQIAAAQIECBAgQIBAEwQECpuwCuZAgAABApciUCx9X6SF1k6dzv8SKDx2ymCxvLmVUvq6Tj87/Y7f1jpQ2hAgQIAAAQIECBAgQIAAAQIECBAgQIAAAQIECBAgQIAAAQKNExB6aNySmBABAgQIXKTAWrtXXT/85el95oh495OYf93pb6y+375o91ZTRNXPqdce52MnG15kHfoiQIAAAQIECBAgQIAAAQIECBAgQIAAAQIECBAgQIAAAQIECFy2gEDhZQvrnwABAgQmKlAsPVxJC8PdE8OAOeIoTvjmF/F5Pmytlvvf7h2fdNHuraeIn04u5u9BxIkWbnACBAgQIECAAAECBAgQIECAAAECBAgQIECAAAECBAgQIECAwBkFBArPCKY5AQIECEyfQLHYXYxPrlTXFn/1l9m/FybMOf8SL1+vlwfdg5MqPLpCuZW2IqXP32/jZMLp2xNmTIAAAQIECBAgQIAAAQIECBAgQIAAAQIECBAgQIAAAQIECPxdQKDQriBAgACBuRKoQoFHBf/7cDf+sfDmauN/H+6eFiQ8DlSdehjxeiUWWgdlv1OdfughQIAAAQIECBAgQIAAAQIECBAgQIAAAQIECBAgQIAAAQIECEy9gEDh1C+hAggQIECAAAECBAgQIECAAAECBAgQIECAAAECBAgQIECAAAECBAgQIECAwPkFBArPb6gHAgQIECBAgAABAgQIECBAgAABAgQIECBAgAABAgQIECBAgAABAgQIECAw9QIChVO/hAogQIAAAQIECBAgQIAAAQIECBAgQIAAAQIECBAgQIAAAQIECBAgQIAAAQLnFxAoPL+hHggQIECAAAECBAgQIECAAAECBAgQIECAAAECBAgQIECAAAECBAgQIECAwNQLCBRO/RIqgAABAgQIECBAgAABAgQIECBAgAABAgQIECBAgAABAgQIECBAgAABAgQInF9AoPD8hnogQIAAAQIECBAgQIAAAQIECBAgQIAAAQIECBAgQIAAAQIECBAgQIAAAQJTLyBQOPVLqAACBAgQIECAAAECBAgQIECAAAECBAgQIECAAAECBAgQIECAAAECBAgQIHB+AYHC8xvqgQABAgQIECBAgAABAgQIECBAgAABAgQIECBAgAABAgQIECBAgAABAgQITL2AQOHUL6ECCBAgQIAAAQIECBAgQIAAAQIECBAgQIAAAQIECBAgQIAAAQIECBAgQIDA+QUECs9vqAcCBAgQIECAAAECBAgQIECAAAECBAgQIECAAAECBAgQIECAAAECBAgQIDD1AgKFU7+ECiBAgAABAgQIECBAgAABAgQIECBAgAABAgQIECBAgAABAgQIECBAgAABAucXECg8v6EeCBAgQIAAAQIECBAgQIAAAQIECBAgQIAAAQIECBAgQIAAAQIECBAgQIDA1AsIFE79EiqAAIFZFyiWHq5EGn4VrbzyttbdePH6l/Kge3DRtRfLP9yMyNcjohprL1L8UvY7uxc9Tp3+inZvNXJ89W4uaZjKnf17T+u8+6E2xWJ3Ma5dqfpbPfp8mPYit34p97/d+9g+p/m9v/lG3t0ZbPwyzTWZ+2QE/vK9kWM3WvF0Ut8b4xL483s5xWqkXH0XX9r38rhqMs5oAb8jo420IECAAAECBAgQIECAAAECBAgQIECAAAECBAgQmH4BgcLpX0MVECAwwwLFZ5t3ohX3U6TF98vMkQ8it26Xg3vbF1H+23DZT6kKxxx7cuRH8eL1g8sIMH5o7keBjU+uVnO5+YG5lPHi9a2zzuUo8JSGP33QcZi65R+dxxfhOA19jPQ9XLg9ryHLaVi/Js3x1O+NHN1y0HnQpPle1FxO/F7OsRfD4e1y/7vyosbST3ME/I40Zy3MhAABAgQIECBAgAABAgQIECBAgAABAgQIECBA4HIFBAov11fvBAgQ+GiBKrSSWunH0zrIh8O184ZX3p649NvxsN374+Yc2+Wgc+ujiznDi2vtzd2IVJ2S+MEnVyegvXy1VjdUWCx9X6SF1s6pjsN8t/xj49EZpjm1TdfavSrs9OUpvnvx8tWNur5TC2Hi5xI4OqFv4fDZqd8bEY/LfufOuQZq2Mvj+l5uWNlzPx2/I3O/BQAQIECAAAECBAgQIECAAAECBAgQIECAAAECBOZKQKBwrpZbsQQITItAnbBOVUuuTsQ6Z/irWN7cTilVVwGf+uScbl3UiYgnDVQs97opxf2Rc6kZVHp7Gt+zlI6ucD7xOTrx8XDhxqyfzHfRvqPWyeezKzAqmPqu8nF8b4xLufpeTgvD30aNdxHfy6PG8Pn4BOqE7o9+j+fkd2R88kYiQIAAAQIECBAgQIAAAQIECBAgQIAAAQIECBCYlIBA4aTkjUuAAIFTBOoGv6ouzntK4Vq7l+ssRs75l3Kw8bdriOu8W7fNqNMJ3/VTBXbKQeeLUf3WOVXqzz7n4JTC2r6RD8r+xj9H+fp8PgWqgFW6dvVfdarPOf9cDjbW67Rteptxfi833WKe5ldddZxSflKn5jwHvyN1HLQhQIAAAQIECBAgQIAAAQIECBAgQIAAAQIECBCYbgGBwuleP7MnQGBGBYrlza2U0td1yss5HpSDTrdO2+NtzhS4qxni+5h5vHunbrixap9fvPrnqGt5zxQAmqHg00lrcCbfw9YXs35i43n26jy/e8bvjd1y0LkxC151T3M9+n4SLJuFJT+qwe/IzCylQggQIECAAAECBAgQIECAAAECBAgQIECAAAECBGoKCBTWhNKMAAEC4xRoYqAwcv59Z7Bx6tXB5zU6U+BNoPDM3Bfte+YJeGEmBM4SKIzIv+70N1ZnoXCBwllYxbPXcKZAYcTjst+5c/ZRvEGAAAECBAgQIECAAAECBAgQIECAAAECBAgQIECgOQIChc1ZCzMhQIDAnwLFZ5t3Uiv9WIdkHq88rhtuPEvwaR5OFFtr98qI+LLGvnq+0+8s1minyRwKuPJ49KKf93t59AhajEvA78i4pI1DgAABAgQIECBAgAABAgQIECBAgAABAgQIECDQFAGBwqashHkQIEDgPYFi6eFKWhjuRsSnp8Lk/Ht++Xp11NW/p/VR99StnNOtcnBv+zIXqm6Qsu41z0fBp0+u7EZKn4+Y9/N82Fqd9St+L9r3MveCvpstUDecml8f/u/y//u//59xVVO0e6sxjC8jxWKkvBeRfi37neq79NxP7e/lGTqV8dxoM9DBmX5HXrxaOc/v8QxwKYEAAQIECBAgQIAAAQIECBAgQIAAAQIECBAgQGAGBAQKZ2ARlUCAwGwK1Al/XcQpWG9PG9s7LbyYx3iN4+ig0tmuUK1zutQ4wpJN2aUX7duUusxjvAK1vjdyRKR8EMPULf/oPL7MGVbziU+u/phSrB8fJ0d+FC9eP7iIoFet7+WIGxcVYrxMM33XF/A7Ut9KSwIECBAgQIAAAQIECBAgQIAAAQIECBAgQIAAgekXECic/jVUAQECMyxQLP9wM6W89bewX3Uy4TCvl/vfVVfYnvt5e/JWNc7frsOtexrguSfxtoOjYNC1q90U8c3xPnPOv8TL1+tnDQYdhUFaaesDJxU+zzmtX/bJixdlcxH9XIbvRcxLH9MnMOJ7I9J7/5R52d8ja+3N3Yh0/STFHLks+xtrF6E8ru/li5irPi5OwO/IxVnqiQABAgQIECBAgAABAgQIECBAgAABAgQIECBAoNkCAoXNXh+zI0CAQLw5eet/ioi8+oYj7cbL/5RnDdXVoawCE9FqFW+Gib04bJWTugb4zdWluYiUFiPng2il8jynfo3TsY71pNtctO+k6zH+5ASK5b+H+d4PE76bWb6kk/uK5V43pbg/SiAP893yj41Ho9rV+bwKU0ar+k5++708HJbx78Pdy/herjMfbcYj4HdkPM5GIUCAAAECBAgQIECAAAECBAgQIECAAAECBAgQmKyAQOFk/Y1OgAABAgQIEJhagbenFP5Wp4DLOqVwbXlz7wOnj/5tSjnHbjno3KgzV20IECBAgAABAgQIECBAgAABAgQIECBAgAABAgQIECAwrwIChfO68uomQIAAAQIECJxT4O31v09qdvN0p995cwLqBT3ViXHp2tV/1e1up9/xz751sbQjQIAAAQIECBAgQIAAAQIECBAgQIAAAQIECBAgQGAuBfxL1blcdkUTIECAAAECBM4vULR76ynip5o9CRTWhNKMAAECBAgQIECAAAECBAgQIECAAAECBAgQIECAAAECkxIQKJyUvHEJECBAgAABAlMuULR7qyniWZ0ycsTjst+5U6ftWdrUvfI4Iv+6099YPUvf2hIgQIAAAQIECBAgQIAAAQIECBAgQIAAAQIECBAgQGDeBAQK523F1UuAAAECpwoUS98XkVrXo5UPItKvZb+zi+xkgSpQFpGvxzAtppx2d/bvPW2y1/H55n//59fyoHvQ5Dk3fW5r7c3diHR91Dzz4XCt3P+uHNXurJ8X7d6jFPHNqPdyjgfloNMd1W6ePj+6Mvof/3M9p7zqO2+eVl6tBAgQIECAAAECBAgQIECAAAECBAgQIECAAAECBE4WECi0OwgQIECAQEQcBQlbrZ9SipX3QXLkMg4Xbpf73+6B+q9AsfRwJRYOf0qRimNeB3GYb11GcOw8/qfON7dul4N72+fpf57frXNK4WWdTli5H4Xirl0pTw81Op3w+B4tln+4GWlY/Q0v/uVvOMd2vHx1W9B2nv+q1U6AAAECBAgQIECAAAECBAgQIECAAAECBAgQIDDPAgKF87z6aidAgACBI4EqWJNSfnISR458EIcLN4QK3wi9Dec9Ox5Eet8vR9wu+52tJmyxaZtvE8zOOocqkJtaaStS+vz4u+M4GbBa47QwrPbbl38fP/8SL1+vC8j9V6b4bPNOaqUfT/3Oe/H6C2Zn/UvQngABAgQIECBAgAABAgQIECBAgAABAgQIECBAgMD0CwgUTv8aqoAAAQIEziFQnW4W1678dlo4ruq+Oqmw7G+snWOomXl1rd2rrq39W3Dr/QKbFMKctvlO60Z587d09WZErEbOixFpL4atrXEGcY9O3YtcXcO9GpF2Yzgsm3Za5qTXt86JkkffeTm2y0Hn1qTna3wCBAgQIECAAAECBAgQIECAAAECBAgQIECAAAECBP7/9u7fOa5j/RPz2wPy1v2SgaAqby2FCQRlzgQ6Xi8PYrtKZOSNVmC8AaHEZWmgJWhhpM0E7j9AyJEdCSx7YxyuNydY5VxQMENubZUFBuTeuiSm7TMEdEkQwJzBz5nBM9EtnT7dbz/dGKCKn9t9vgIChefrbTQCBAgQGDGBYqa9nFLcr1NW3unNX/ZwUt0wUuV5HifTDVq3cat30Hw8J3BSgaLZXk0R9+r0k1+9+dQphXWktCFAgAABAgQIECBAgAABAgQIECBAgAABAgQIECAwOQIChZOzlmZCgAABAscQKGZW1lJKX9d5dZSu8a1T71m0KZrthRTxqE7fOefHZXepOrHuwj6DrrN+v7BRqPfCoAx8aQTqnNi5hyFEfWm2hYkSIECAAAECBAgQIECAAAECBAgQIECAAAECBAgQ+FNAoNBmIECAAIFLLTBUuKaXvymfL61eZrDis5XF1Eg/1zR4stFpFTXbnkmzYQKQEXHh9Z4Jgk4JvCcw1HdeTnfK7nfrAAkQIECAAAECBAgQIECAAAECBAgQIECAAAECBAgQuDwCAoWXZ63NlAABAgQOEHDl8XDborjxQ5GmGht13hqJK4+HqTfiYdlpLdaZmzYExlVgqFNZdxpflC++3RrXuaqbAAECBAgQIECAAAECBAgQIECAAAECBAgQIECAAIHhBQQKhzfzBgECBAhMkMAQAbmX+dWb2XJ7eXuCpn+sqczPrGxFSp8Pevm416UWzfZcyvnz6DW289/+/uyk5mdd7yAHzwmMkkD9a8Dzs43O0two1X6atfS/+xvpk5zS72WntXmafeuLAAECBAgQIECAAAECBAgQIECAAAECBAgQIECAwDgLCBSO8+qpnQABAgRORaBotldTxL2jOsuu/vyTp04IMx/jtL8q6BSp9yhFmn5/LXLk1Xj19sFxg4VnVe+pbD6dELgAgWJmZT2l9NWR33kRNycxaHfQqbQ5BbV0zwAAIABJREFU8nbkxl3XO1/AZjQkAQIECBAgQIAAAQIECBAgQIAAAQIECBAgQIDAyAkIFI7ckiiIAAECBC5C4IhQ4cscsVh2WmsXUdeojrl7ylll8sn+GqswYbx6szxMALBothdSxKPD5ptzbJbd1s3jepx2vcetw3sERkGgmF6ejmtXVlNKXx9Qz8uc08Ikhuvmm+0yIm4d+j1zjCD0KKynGggQIECAAAECBAgQIECAAAECBAgQIECAAAECBAicpoBA4Wlq6osAAQIExlqgOskuGo0ipShyztsRaTN6jbXyxbdbYz2xMyr+XSjp6mJEnkspTeccZfR6Zfni+yq0U/vTv+I44umgF45z6uH7fZ5WvYPq9JzAuAj0TwXt//z2v/O2ItJWvH6zOkwYeGzm+tnKYmqknwfVe9yr2gf16zkBAgQIECBAgAABAgQIECBAgAABAgQIECBAgACBcREQKByXlVInAQIECBCYUIFiZmXtkJPSPprxRqflb5cJ3QemReAsBeab7e2DTlQ9YMwnG51WcZa16JsAAQIECBAgQIAAAQIECBAgQIAAAQIECBAgQIDAKAv4R/lRXh21ESBAgACBSyAw6BrS9wmcHnYJNoQpEjhlgeLGT7NpqvdbnW5zjq2y2/qiTlttCBAgQIAAAQIECBAgQIAAAQIECBAgQIAAAQIECEyigEDhJK6qOREgQIAAgTESmJ9Z2YqUPq9TskBhHSVtCBB4X6C6zj5NNTbqqjgJta6UdgQIECBAgAABAgQIECBAgAABAgQIECBAgAABApMoIFA4iatqTgQIECBAYIwEhjuhsPFF+eLbrTGanlIJEBgBgflmO9csw5XHNaE0I0CAAAECBAgQIECAAAECBAgQIECAAAECBAgQmEwBgcLJXFezIkCAAAECYyNQNNsLKeLR4ILzs43O0tzgdloQIEDgQ4G6weWc40HZbS3zI0CAAAECBAgQIECAAAECBAgQIECAAAECBAgQIHBZBQQKL+vKmzcBAgQIEBghgTphnxxxs+y0NkeobKUQIDAmAsWNn2bTVK/6/vjk8JKFlsdkOZVJgAABAgQIECBAgAABAgQIECBAgAABAgQIECBwhgIChWeIq2sCBAgQIECgnkAxvTydrl9dj4hbB7zxMue0UHa/q577ECBA4FgCxcyPt1PKaweHCvOzHGlBaPlYtF4iQIAAAQIECBAgQIAAAQIECBAgQIAAAQIECBCYIAGBwglaTFMhQIAAAQLjLlBdfxw5Fyml2WouOUcZr9+sltvL2+M+N/UTIHDxAlV4Oa5dXUwpinffMXk7cpTl86XVi69OBQQIECBAgAABAgQIECBAgAABAgQIECBAgAABAgQuXkCg8OLXQAUECBAgQIAAAQIECBAgQIAAAQIECBAgQIAAAQIECBAgQIAAAQIECBAgQODCBQQKL3wJFECAAAECBAgQIECAAAECBAgQIECAAAECBAgQIECAAAECBAgQIECAAAECBC5eQKDw4tdABQQIECBAgAABAgQIECBAgAABAgQIECBAgAABAgQIECBAgAABAgQIECBA4MIFBAovfAkUQIAAAQIECBAgQIAAAQIECBAgQIAAAQIECBAgQIAAAQIECBAgQIAAAQIELl5AoPDi10AFBAhMoEAxvTyd/vqXLzdefPdkAqdnSicQGOW9Udz4oShffF+eYHpj8Wpx46fZmOpNl53W5lgUrEgCBAgQIECAAAECBAgQIECAAAECBAgQIECAAAECBAgQIHBOAgKF5wRtGAIELodAMfPj7Yj8c0oxuzfjHLmMSN8IL12OPXDYLEd1b1Qhwmg0Hn2wZ3NsRq/3zaSFC4uZ9nKkfC9Fmv7z5zPHerx+c7fcXt6+3DvU7AkQIECAAAECBAgQIECAAAECBAgQIECAAAECBAgQIECAQIRAoV1AgACBUxIoZlbWUkpfH9ZdjrhbdlprpzScbsZIYFT3RhWwSynuH7pne/mb8vnS6hhRH1rqfHNlMyJ9eVCDHHk7Is0L/U7CSpsDAQIECBAgQIAAAQIECBAgQIAAAQIECBAgQIAAAQIECJxEQKDwJHreJUCAwK5AdfpcSvnXo0D6oaWdqZvli2+3wF0egaLZXkgRj0Ztb1QnE6apxsaglcg7vflxP6mwaLZXU8S9I9cgx1a8fnPTSYWDdoTnBAgQIECAAAECBAgQIECAAAECBAgQIECAAAECBAgQIDDJAgKFk7y65kaAwLkJzDfb1XWpnwwaMOf8uOwu3R7UzvPJERhib/xSdpcWzmvm8812GRG3aoz3ZKPTKmq0G8kmxY2fZtNU77c6xeUJOpGxzny1IUCAAAECBAgQIECAAAECBAgQIECAAAECBAgQIECAAAEC+wUECu0JAgQInFCgmF6eTtev/lGnm5xjs+y2btZpq834CwwVZjvnvTHfbOe6whud1tj+vVD3JMbKIud8rqHOuv7aESBAgAABAgQIECBAgAABAgQIECBAgAABAgQIECBAgACB8xIY24DAeQEZhwABAoMEhgksVX2NczhrkIXnHwqM6t4YJgRbzSi/evPpuF4FXMy0l1OK+zX35lifxlhzjpoRIECAAAECBAgQIECAAAECBAgQIECAAAECBAgQIECAAIFDBQQKbQ4CBAicUGC4cFZ+ttFZmjvhkF4fE4Hh9kaca5it7lXMEfFyo9OaHhPyj8ocJtTphMJxXWV1EyBAgAABAgQIECBAgAABAgQIECBAgAABAgQIECBAgMBpCQgUnpakfggQuNQC8zMrW5HS54MQBJYGCY3n8yo4eNgJfvX3Rjwou63l8xIoZlbWU0pfDRov5/y47C7dHtRuVJ/vhjq3IuKTQTXmiLtlp7U2qN0oPT9q741SnWohQIAAAQIECBAgQIAAAQIECBAgQIAAAQIECBAgQIAAgfEQECgcj3VSJQECIy5Q8xS0l/nVm9lxvTp2xJfg3Msrbvw0G43ez5FykSL1T/DLkcvYyQ/KF9+XewUN2hs5V+/F3xsp/tLvI0cVfivj9ZtvjrNXqoBZXLta1XX7z7pybEakB2X3u/V/1PXTbJrqbQ4I2r3MO4258sW3VU1j+yk+W1lMjfTzgAmc6wmRJ8GsrnGOiK9Siv5pp/09k/J62Vn65iT9epcAAQIECBAgQIAAAQIECBAgQIAAAQIECBAgQIAAAQIECAgU2gMECBA4JYEBoaWXead3+/2g2SkNq5sLECia7YWI/PNeYG9/CTl/eNrgYXsj5xwpHfyrOEfejkjzZadVhf5qfYpmey4ibxxR11rZbd3d66yaR4pYPSRU+DJHLI7biX2HQRXN9mqKuHfw8/ws70zdHvXgZD8sev3KrylScdA8chUc7TXujPo8am1mjQgQIECAAAECBAgQIECAAAECBAgQIECAAAECBAgQIEDgQgQECi+E3aAECEyqQD/QlfNyiph7dwVyftYP+bx+u3ic0+Ym1Wmc59U/mXBq5+lhob29ueWd3vwHJxXu2xu93Os2UmPmKIt3e+fNfJ29s3sy4dOUYvbIPnv5m/L5UhUi7H/enbS4U4Xt3u3ZnH/PUQXTphYnLZhWzPx4O6W8GNVc312B/CTnKM/zqumT7P2jQ5Hveq5OySw7S/MnGce7BAgQIECAAAECBAgQIECAAAECBAgQIECAAAECBAgQIHB5BQQKL+/amzkBAgQIHEOgmFlZTyl9NejV6hrastv64rB288329oDrhvuv5n0BwMP6q3mtbxU42y47S58Oqt/z0RKowsop4mmdqnJOd96/3rrOO9oQIECAAAECBAgQIECAAAECBAgQIECAAAECBAgQIECAAIFKQKDQPiBAgAABAkMIzDdXNiPSl3Veya/efHrQ6YLFjR+KNNXYqNVHzo/L7tLtQW3nm+0yIm4Nalc93396Yp13tLlYgd3rqR/VqWL/ldt13tGGAAECBAgQIECAAAECBAgQIECAAAECBAgQIECAAAECBAhUAgKF9gEBAgQIEBhCYL7ZznWbHxbcGyYcVl3Lu9FpFYPGHCpQ6AS7QZwj97yYaS+nFPdrFlZrz9TsSzMCBAgQIECAAAECBAgQIECAAAECBAgQIECAAAECBAgQuEQCAoWXaLFNlQABAgROLuCEwpMb6mF4gWFCqE4oHN7XGwQIECBAgAABAgQIECBAgAABAgQIECBAgAABAgQIECDwTkCg0E4gQIAAAQJDCBQzK+sppa8GvpLz7xvdpdnD2s0329sR8cmgfnIvf1M+X1od1K74bGUxNdLPg9pFxMuNTmu6RjtNRkigaLbnUsTTOiVlJ1DWYdKGAAECBAgQIECAAAECBAgQIECAAAECBAgQIECAAAECBA4QECi0LQgQmFiBKmAVjfgqRepfF5sjl9FL6+Xz1sOJnbSJnblAceOn2TTV2xwUBjzsuuO9AmsFAHP+Pb9+O1duL1fhwyM/xfTydLp2ZTNS+vyohnUDioPGu6jnlX80elVwci6lmO3l/LqqJUW6FhHVumzF6zd365hd1ByOO27RbK+miHvvv5/zuxu4U3r3J12OvB29tOx77rjKF/NeFRiN3L/Sur+vc+7v5c14/eab09jL1ZXZkfKt6vdhf49UfefGw7L73frFzNioBAgQIECAAAECBAgQIECAAAECBAgQIECAAAECBAiMqoBA4aiujLoIEDi2QBWsiutXft0LEu7vqB8sfPX2zmmENI5dpBfHWqC48cO/i0bjf07p4JN+c47HZbd1e9Aki5mVtZTS14e0e5kjirLTqoJFtT67p9iVh4Udc86/lN2lhVqdjWCj6trfiPxzivTRCYvvgnUpqlxdPzC1k++UL76vLCbm0w+NXr9aBcBu7Q8S+p4b32U+cl+fcC/3fx9eu7qRUswdJJRzrJfd1p3x1VM5AQIECBAgQIAAAQIECBAgQIAAAQIECBAgQIAAAQKnLSBQeNqi+iNA4MIFDjrFa39RQhQXvkxjW8BuYPW3yFWoLVcRtirH9u6T+2G2/mlxg04o3AMoZn68nVJvOSJ9ufvfXuac1+P128XjhF7fBYiurKaUqkDj7pXK+VnOjeVxPo2sfzLh1M7Tg8KEe5YfhwqnbpYvvt0a2812SOH90+Yi/5uU0n9z1NxyxMOy01qctPlP0nzqXGXdD8i+evvFsb4PalzRnnM8KLut5UlyNRcCBAgQIECAAAECBAgQIECAAAECBAgQIECAAAECBI4vIFB4fDtvEiAwggJ1whl7ZeeIm8Oc/jaC01XSBQgcdKpgFWTbu3L2z/2VY6vstr4YpsQqDHic0NAwY4xr26JGMKqa2/trkXN+XHaXBp4UOW4mvufGbcUOr3e+2a5O0bw1aEbHOV30XVg5/zqo7/7PzU7ji0kM39aZuzYECBAgQIAAAQIECBAgQIAAAQIECBAgQIAAAQIECHwoIFBoRxAgMFECxWcri6mRfq4zKacy1VHSZr/AfHNl873TBI8E2ui0/J49pS0032xvH3aV8/tDfBgoHD7UeUrlnmk3Q33P9fI35fOl1TMtSOfHFphvtqu7ugd+8nECyjPt5ZTi/sDO+0HcdGecTzCtM0dtCBAgQIAAAQIECBAgQIAAAQIECBAgQIAAAQIECBCoJyDoUM9JKwIExkSgugq0foAi/1J2lxbGZGrKHBGBugGgqty61x6PyNRGtozq5MZ0/eofdQt8P1Q4iaHOOte671m59rjurjn/dsWNH4o01dioO/Kwe7nu6Yf97yrXHtddBu0IECBAgAABAgQIECBAgAABAgQIECBAgAABAgQITLyAQOHEL7EJErhcAkOd3CVAcbk2xynNdn5mZStS+rxOd/nVm09dYVxHanCbYYKc7/X2cqPTmh7c+3i1GC44HQ/Kbmt5vGZ4eaqtva9z/n2juzQ7jMyQwdO7Zae1Nkz/2hIgQIAAAQIECBAgQIAAAQIECBAgQIAAAQIECBAgMJkCAoWTua5mReDSChTN9lyKeFoHwBWPdZS02S9QzKysp5S+GihzjADQwD4vcYPap61VF8ju/nWTc35cdpduTxrbMCfbOSVztFe/bkD5OHu5aLYXUsSjOgI54mbZaW3WaasNAQIECBAgQIAAAQIECBAgQIAAAQIECBAgQIAAAQKTLSBQONnra3YELqVAzcDXk41Oq7iUQCZ9IoHixk+zaaq3mXP+5F1yrUqw7X3e/VpNKaKX8/+ZXr/916N+QmF1nXBcv3I/IuZSpCJHLiNiM169fTBKtdcN0b1/3fEkh6RqBix9z53op/3sXy5mfrydUv510EjH3cvzzZXNiPTlUf3nnH8pu0sLg2rwnAABAgQIECBAgAABAgQIECBAgAABAgQIECBAgACByyEgUHg51tksCVwqgSogla5d2Tz0Wtqcf8+9qaJ88e3WpYIx2VMTuDWz8m9TpAdVcHD/pwq0VZ+UUuTI25Ebd8vud+unNvgpdlSF9GIq/ZoifXQtcL/2nXynfPF9FTAcic+gq34r+r01yRETfYVrP9ja2CmP/J57/XZulEKhI7GJRrCIYmZlLaX09WGlnWQv757aW/0Mf3Jw//lZfvW2sE9GcGMoiQABAgQIECBAgAABAgQIECBAgAABAgQIECBAgMAFCQgUXhC8YQkQOFuBd6euXV1OEdWpS38GKXLEw3j1Zll44mz9J7n3/t66dvVpSjF71Dz3wm3vgnlTN0ctwFoF0mJq5+lBYcK9efVrf/X2i1H6eXl3UmFa/eDUtZz750RWIc6I/Czv5MVRCkKe1c/De99z994b42WOWPM9d1bqZ9Nv/6TC6K1+GBDNz3KkhZNeRfzuO+vK6r7Q4sucY7XstpbPZkZ6JUCAAAECBAgQIECAAAECBAgQIECAAAECBAgQIEBgXAUECsd15dRNgEBtgX5wKiJGLdBVewIajpRA0Wyvpoj3A1wH1vfB1bs5Py67S7dHaSI1rwaPPIK17zlW4cIqONgPTP11au4yhAgP20O+50bpp+v4tZz1Xq5OLIydxrbfh8dfI28SIECAAAECBAgQIECAAAECBAgQIECAAAECBAgQmHQBgcJJX2HzI0CAAIFTFZhvrmx+cDpezd43Oq2R+p0732xvH34N6j8mVZ1SWHaWPq05Tc0IECBAgAABAgQIECBAgAABAgQIECBAgAABAgQIECBAgACBMRYYqXDDGDsqnQABAgQuicB8s13drlvr88EphRE3T3p1aa1BazSqTkFL16/+UaNpv8mohSHr1q0dAQIECBAgQIAAAQIECBAgQIAAAQIECBAgQIAAAQIECBAgMJyAQOFwXloTIECAwCUXmJ9Z2YqUPq/D8H6gcNRCecMEI0et9jr22hAgQIAAAQIECBAgQIAAAQIECBAgQIAAAQIECBAgQIAAAQLDCwgUDm/mDQIECBC4xALFzMp6SumrgQTVOYZ//pbNzzY6S3MD3znHBkNc3fxko9MqzrE0QxEgQIAAAQIECBAgQIAAAQIECBAgQIAAAQIECBAgQIAAAQIXJCBQeEHwhiVAgMAoCxQ3fpqNRu/rSPldkCynrUi5LDtLv4xK3dW1vXHt6r33atyOHGX5vPVwUI3FP/9fF/NU+tcppS/608v5t7ST/7fyP//b1YHvNttzKeLpoHYfXHec052y+936oHfO83kx8+PtlPKvg8bMO7358sX35aB2nhMgQIAAAQIECBAgQIAAAQIECBAgQIAAAQIECBAgQIAAAQLjLyBQOP5raAYECBA4VYGi2V6IyD+nSNP7O86Ry3j19k65vbx9qoMO2VkVhovUe3RojTtTd8sX324d1O2tmZWnjZQOPC2wl3tPn3S//+8GlVN8trKYGunnw9p9GCbMv5TdpYVBfV7E86LZXk0R9w6dR8TDstNavIjajEmAAAECBAgQIECAAAECBAgQIECAAAECBAgQIECAAAECBAicv4BA4fmbG5EAAQIjK1Dc+KFIU42NowqsQoVlZ2n+oiZR1DghMOfYLLutm/trLD5rl6kRt46cXy+elM8HX/Hbt2qktUjp8z/7yxE5cqTU//X6Mkcslp3W2kVZ1Rl396TCqsZP3mv/Mue0MGqnKtaZjzYECBAgQIAAAQIECBAgQIAAAQIECBAgQIAAAQIECBAgQIDA8QUECo9v500CBAhMnMD8zMrWBwG5Q2aYI+5eVFBuvrmyGZG+HISfe/mb8vnSn1cYF/9s5V+kv6T/e9B71fP89/zfl/9l6T/Vadu/HjrezsZUYzt2Gtv9/x1Xtg47IbFOnxfR5s95jGHtF+FlTAIECBAgQIAAAQIECBAgQIAAAQIECBAgQIAAAQIECBAgMIkCAoWTuKrmRIAAgWMI1Dn5b6/bnPPjsrt0+xjDnOiVYnp5Ol2/+kfNTp5sdP5x0uCtz374tdFo1Kq51+utP3n+/Z2a42hGgAABAgQIECBAgAABAgQIECBAgAABAgQIECBAgAABAgQIEJgIAYHCiVhGkyBAgMDJBepcd7w3ymFXCp+8iqN7GKrGyNtlZ+nTvR7rXHe817aX8+aT7tJHVyaf9fz0T4AAAQIECBAgQIAAAQIECBAgQIAAAQIECBAgQIAAAQIECBC4SAGBwovUNzYBAgRGSGCYsF5EfHD633lNY5hTFCPys43O0txebcMECnMvnpTP/3G64XnNzzgECBAgQIAAAQIECBAgQIAAAQIECBAgQIAAAQIECBAgQIAAgYsUECi8SH1jEyBAYIQEhrlOOEc8LDutxYsof77ZznXGzTn/UnaXFvba/svPVn6aaqT/pc67O7387/7j86Vv67TVhgABAgQIECBAgAABAgQIECBAgAABAgQIECBAgAABAgQIECAwKQIChZOykuZBgACBUxAomu3VFHFvQFcv805jrnzx7dYpDDl0F8VMezmluD/oxRxxs+y0Nt9vVzRX/muK9Nej3s2R/1Z2lv5pUP+eEyBAgAABAgQIECBAgAABAgQIECBAgAABAgQIECBAgAABAgQmTUCgcNJW1HwIECBwAoF3pxReKSPSl4d1kyPulp3W2gmGOfGr882VzSNrzPGg7LaW9w/0L2dW/qdGxP+e0sG//nLO0Yv4V/+xu/R/nLhIHRAgQIAAAQIECBAgQIAAAQIECBAgQIAAAQIECBAgQIAAAQIExkxAoHDMFky5BAgQOGuBKlQY168uf3RSYc6/515eKF98X551DXX6P+Q0xZc5p4Wy+936YX0U/2zlX6S/pP8rIj7Z1+Zl/nv+H8v/svSf6oyvDQECBAgQIECAAAECBAgQIECAAAECBAgQIECAAAECBAgQIEBg0gQECidtRc2HAAECpyTQDxb+dWouphqzEbG5//rgUxrmRN38WWNjajpS3hqmxipY2LsS/0NVQONt/AdBwhMthZcJECBAgAABAgQIECBAgAABAgQIECBAgAABAgQIECBAgACBCRAQKJyARTQFAgQIECBAgAABAgQIECBAgAABAgQIECBAgAABAgQIECBAgAABAgQIECBwUgGBwpMKep8AAQIECBAgQIAAAQIECBAgQIAAAQIECBAgQIAAAQIECBAgQIAAAQIECEyAgEDhBCyiKRAgQIAAAQIECBAgQIAAAQIECBAgQIAAAQIECBAgQIAAAQIECBAgQIAAgZMKCBSeVND7BAgQIECAAAECBAgQIECAAAECBAgQIECAAAECBAgQIECAAAECBAgQIEBgAgQECidgEU2BAIHJFihu/DQbqfdVpJiLlLcjYjNevX1cbi9X//tYn2Lmx9sR+cuImOv3l+Jx2WltHqszL30k8J7vbERsRa/3pHzxfTlKVEWzPRc5vtrbAyny5kZ36fEo1agWAgQIECBAgAABAgQIECBAgAABAgQIECBAgAABAgQIECBA4HwFBArP19toBAgQGEqg+GxlMRpxP0Wafv/FHHk7cuNu2f1ufZgO++HEqZ1HKVKx/72cYz1ev7l7kqDiMLVMYttx8C2ml6fj2tVHKcXtj/ZA5DJ2pu6WL77dmsT1MScCBAgQIECAAAECBAgQIECAAAECBAgQIECAAAECBAgQIEDgaAGBQjuEAAECIypQhQlTI/18VHl5pzdf9+S73SDZ05SiOjXvwE/OsVl2WzdHlGSky9r13UjVSZIj7DvfXNmMSNXplIftga14/eamYOlIbzfFESBAgAABAgQIECBAgAABAgQIECBAgAABAgQIECBAgACBMxEQKDwTVp0SIEDgZAK7J9093X8y4f5ec47a4a+i2V5NEfcGVZZzPCi7reVB7Tz/UGAcfIuZ9nJKcX/Q2uWIh2WntTionecECBAgQIAAAQIECBAgQIAAAQIECBAgQIAAAQIECBAgQIDAZAkIFE7WepoNAQITIlA3+FVNt+4phfPN9nZEfDKIyCmFg4QOfj4/s7IVKX0+6O2L9B10OuFe7dWV2mVn6dNBc/GcAAECBAgQIECAAAECBAgQIECAAAECBAgQIECAAAECBAgQmCwBgcLJWk+zIUBgQgSKmZW1lNLXdaZT50TB6sTDNNX7rU5/VZuNTsvvh7pYEVFdd5yuX/2j7isX5TvfbOe6Neadxhfli2+36rbXjgABAgQIECBAgAABAgQIECBAgAABAgQIECBAgAABAgQIEBh/AYGR8V9DMyBAYAIFTj1QOCaBt3FdyokMFL5682m5vVydaulDgAABAgQIECBAgAABAgQIECBAgAABAgQIECBAgAABAgQIXBIBgcJLstCmSYDAeAkUn60spkb6uU7Vta88rnklb0Q82ei0ijpja/MPgbpXHkfkZxudpbmLsJtvtsuIuFVj7JcbndZ0jXaaECBAgAABAgQIECBAgAABAgQIECBAgAABAgQIECBAgAABAhMkIFA4QYtpKgQI7F49+9e/fJkbuR+IS5E38+u3T8btpLXdK4o3I+KTo9c1P8uv3hZ15lfMtJdTivuD9knu5W/K50urg9p5/qHAOPjWDaoedI12ceOHIhqNd2FpxpnIAAAgAElEQVTElLdiZ+qJK5H37YEbP83G1M6tyGk2cmynnDY3Xnz35DL9rFzEPima7bnoxa1IMV25RyOelJ1W9f3pQ4AAAQIECBAgQIAAAQIECBAgQIAAAQIECBAgQIAAAQJDCggUDgmmOQECoyuwG2R5lFLMvl9ljrwduXG37H63PrrVf1xZ0WwvpIhHR9WcI24OE5yZb65sRqQvj+jT6YQn2CTj4Dv4lMIPT1Cswq0xtfMoRfro1MqcY7nsth6cgGxiXj0sUJojl7EzdXfSw5f9UF+O6vv3g9M3+9+/vbRcPm89PO3Frq4aj+tX7qdIi/v7zjnW4/Wbu3XC1qddl/4IECBAgAABAgQIECBAgAABAgQIECBAgAABAgQIECAwzgICheO8emonQOBPgSrMkiKeHkUyjifvFTM/3k4pr310UmHOv+deXihffF9dYVv70w/gXLuyllL6av9LOeJhvHqzLIBTm/Ojhru+qymlr0fV910I6+pyirj3UY05P47Xbxf29sBuYOu3FOnQ64+rfVN2Wh8Fuo6vOH5vFjMr6wf9TO3NJOfYitdvbk7qz9Zu6PTpkfskx4Oy21o+zdUdFI7NOTbLbuvmaY6pLwIECBAgQIAAAQIECBAgQIAAAQIECBAgQIAAAQIECEy6gEDhpK+w+RG4BALvQlxXN/afjLV/6v2Tsnambo7bSWHv5veXIiK/O/mr1yvjbzubJwknvbsiNBeR0nSk2IqIzWFOOrwE2+pEUxwH336NEdWpcrOR83Y0Url/DwwKyu0h5Z3e/LDh1hMBj9DLu6HfXweVlHOsld3W3UHtxvH5oGDfn/tkyBNVj7I4yfXd42isZgIECBAgQIAAAQIECBAgQIAAAQIECBAgQIAAAQIECJyXgEDheUkbhwCBMxOorjpOU42NOgPkMzglq8642hAYN4EqyJquX/2jTt0551/K7tJCnbaT1qZumK6a90anNXF/d9U5HXZvzU/z+7fG9eL9YavTIctu64tJ23fmQ4AAAQIECBAgQIAAAQIECBAgQIAAAQIECBAgQIAAgbMSmLh/2D4rKP0SIDC6AnVPqqpmcJmDT6O7giobRYEhg7qX9mrZ+ZmVrUjp8zprmE/xhL46451Hm7onNO7W8mSj0ypOo675ZjvX7Se/evPpSU50rTuOdgQIECBAgAABAgQIECBAgAABAgQIECBAgAABAgQIEJgEAYHCSVhFcyBwyQWKmfZySnG/DkPO+XHZXbpdp602BC6zwDCBwoj8bKOz9O5K7kv2mW+2tyPikzrTnsSroQUK66y8NgQIECBAgAABAgQIECBAgAABAgQIECBAgAABAgQIEBgfAYHC8VkrlRIgcIjAMMGn07xy04IQmGSBIa88vrRBXVcet+dSxNM6Pws54mHZaS3WaTuoTd0rjyPi5UanNT2oP88JECBAgAABAgQIECBAgAABAgQIECBAgAABAgQIECBA4J2AQKGdQIDA2Av0g0/XrmzWuHb0Zd5pzJUvvt0a+0lfggkUN36aTY2dL3OkuRR5M/emnlm78134OmG5nHPkiH+fIv2/qZfK/Le/P7tM18vWPaHvuKejVoHpmEqfR06zo+pbN9x3mic01j2Z9jRDjOf702c0AgQIECBAgAABAgQIECBAgAABAgQIECBAgAABAgQIXIyAQOHFuBuVAIFTFqhzSmHu5W/K50urpzy07s5A4LCwUI68Gq/ePrhMgbUz4K3dZT/UOdXbPOhK35yrbnKk9OGfEjnyduTG3bL73Xrtgca8YTGzsp5S+uqIabzMr97MDrNvK/uY2nmUIhXv9zuKvkVz8CmFZxHsGxhkzPn3/Prt3DDuY74VlU+AAAECBAgQIECAAAECBAgQIECAAAECBAgQIECAAIETCwgUnphQBwQIjIrA7klhaweEn17mXl4WJhyVlTq6jkHhrBy5LDtL8+Mxm/Gv8l1YLK9FpC/3ZnNYmPD92V6mAG91Smpcv7qcIu59vOL5WY60UHZaVTCz1mc3TPg0RTr0qt5R8+2Huhtp7aCTYs/qqvm++7Ura4eEOZ/kncaCU01rbTmNCBAgQIAAAQIECBAgQIAAAQIECBAgQIAAAQIECBAg8KeAQKHNQIDARAnsBntuR8Rc5DwdOTYjT60LlYzHMhefrSymRvp5ULWjFqYaVO8kPK8CuxF5LiLPpohi0BXj/ZP0dqZuXqafvSp8GTl2ndJmRNo8zkmNta6aHkHfP79/c8xW++S8vn/fc5+NSFvHdZ+En1NzIECAAAECBAgQIECAAAECBAgQIECAAAECBAgQIECAwEkFBApPKuh9AgQIEDg1gTpBqmqwnGOr7La+OLWBdVRboM71tnudndXJdLWLHcOGu9dM/1andL51lLQhQIAAAQIECBAgQIAAAQIECBAgQIAAAQIECBAgQIAAgWEEBAqH0dKWAAECBM5UYL7ZznUHyK/efFpuL2/Xba/d6QgUzfZCinhUp7ec8+Oyu1SdGOpTU2D36vZfazZ/stFpFTXbakaAAAECBAgQIECAAAECBAgQIECAAAECBAgQIECAAAECBAYKCBQOJNKAAAECBM5LYKhA4U7ji8t0ne55rcGgcepeS73bj8DbINB9z4cJbEYE3yF9NSdAgAABAgQIECBAgAABAgQIECBAgAABAgQIECBAgACBowUECu0QAgQIEBgZgfmZla1I6fMaBb3c6LSma7TT5JQFihs/FGmqsVGnW1fy1lH6sM1QV0pHPCw7rcXhR/EGAQIECBAgQIAAAQIECBAgQIAAAQIECBAgQIAAAQIECBA4WECg0M4gQIDAkAJVoCqm0udpp7GV//b3Z5N07W4xvTyd/vqXL/NUb7aa38aL754MyXOi5kWzvZoi7g3qJAtSDSI60+d1g5+511tKKf0/uTf1zGmS9Zektu9Ob7588X1Zv2ctR1Hg/d8p5/2dO4oeaiIwKgIX/TfRqDiogwABAgQIECBAgAABAgQIECBAgAABAgQIELh8AgKFl2/NzZgAgWMKVFe9RiPup0gfnIyXcyyX3daDY3Y7Eq9V/2ge169Uc/vgtLMceTty427Z/W79PArt/+P99StlRPry0PFy/j2/fjs3SUHO87A9zTHqnFKYc0R676+MnGMzUtwtO63N06xlEvuq5StUO/ZLf9D14f3v3F5aLp+3Ho79BE2AwJgKjMrfRGPKp2wCBAgQIECAAAECBAgQIECAAAECBAgQIEBgAgQECidgEU2BAIGzFxh0cl6OXJadpfmzr+RsRphvrmweFeI7z6trixs/zaap3lpE3Pp4tvlZjrQglHY2+2CYXouZH2+nlKt1+mT/e1WYMCJHej9R2P8veTsizVu/wdJH+kY8jFdvloVqBzuOaotiZmUtpfT1YfXlHGtlt3V3VOtXF4FJFeiHCa9d3Ugp5o74+XxQdlvLk2pgXgQIECBAgAABAgQIECBAgAABAgQIECBAgAABgUJ7gAABAgME6pwWVnWRe/mb8vnS6riBFjPt5ZTi/qC6c8TN8wyCFc32QkTMpYi5HFGdardZdlpVgM1nRAR2gxeLEXk2pTSbc/y3Efmf7w8Svl9uzrEVr9/cFIYbvIh933+6shAp5nZ9y+j1StccD7Yb5Ra7YdFfB9WYc7pzXqfDDqrFcwKXRWDQ/4Fkz+G8/ya6LP7mSYAAAQIECBAgQIAAAQIECBAgQIAAAQIECIyGgEDhaKyDKggQGGGB+Wa7PPi0vA+LroJSZbf1xQhP5cDS5pvt/nlygz4551/K7lIV8vMh8JFA3eBt9aKglA10mQUGnQi7Z1NdE152Wzcvs5W5EzhvAX8Tnbe48QgQIECAAAECBAgQIECAAAECBAgQIECAAIFRFBAoHMVVURMBAiMlMN9sbx90retBReZXbz4dp5PXima7OgHwaR1w4ZY6Spe3Td2TLiuh87xC+/KuiJmPqkDdwFJV/0an5W/1UV1IdU2cwDDB+Ih4stFpFROHYEIECBAgQIAAAQIECBAgQIAAAQIECBAgQIAAgYjwj5S2AQECBAYIDBP+GLcr8Ib8x/OXG53WtA1D4CCB4QKFTru0iy6nQHWNdbp+9Y+6sxcorCulHYGTCwz1N1HOv290l2ZPPqoeCBAgQIAAAQIECBAgQIAAAQIECBAgQIAAAQKjJyBQOHproiICBEZMoO71lFXZ4xb+GDLc4jSeEdubo1RO0WwvpIhHdWrKvfxN+XxptU5bbQhMmkDtU28FliZt6c1nxAWKGz/Npqneb3XKzDk/LrtLt+u01YYAAQIECBAgQIAAAQIECBAgQIAAAQIECBAgMG4CAoXjtmLqJUDg3AWKZns1RdwbNPC4/uNy3cCkENigHXCy5/2TkWIq57/9/dlpXJvdD4v+9S9f5qn8suy0Nk9W3cdv7693N4hRjfPJoLHyTuOL8sW3W4PaeU5gEgWKmZW1lNLXg+aWs5M8Bxl5TuC0BWr/TRRxt+y01k57fP0RIECAAAECBAgQIECAAAECBAgQIECAAAECBEZBQKBwFFZBDQQIjLRAP5h17cpmpPT5EYW+zK/ezJ5GEOy8MYpmey5FPB0wrtMJz2Bhqr0V16/cT5EW3+8+59iM1A8rDB0ErNYzcjxKKeb29blcdlsPTjqNgwK2e/VGLxepkX4+aoyc40HZbS2ftA7vExhXgd2TYatA7VHh27H9nTKu66JuApWAv4nsAwIECBAgQIAAAQIECBAgQIAAAQIECBAgQIBAhEChXUCAAIEaAu/+gTmvRaQvP2qe8+85pdvHCX/VGPpcmhQzP95OqZrfgQGXJ/nVm9vjGJY8F7xjDtIPE167urE/+Pd+dzmnO2X3u/W6Q+yu46+Hta+Cf2W3dbNuf++3q1tvRJ5LKe4fNEaOeFh2Wh+EJ49Ti3cIjLtA/3dKzusHB9XzsxxpYZx/p4z7+qj/cgv4m+hyr7/ZEyBAgAABAgQIECBAgAABAgQIECBAgAABAgKF9gABAgSGEig+W1mMFEVKaTrnvB05yvivb9cmIWy3GxhbTCmKCiXnvBUpla70G2qL1G5c5yrtHHk7Xr39os7+qq4cjqmdpynS9FFFHDfUN0y9cf3qbEQspHh3SmKO2Iyd3nr54vuyNpCGBCZcoP+d+09XFib1d8qEL5/pTbiAv4kmfIFNjwABAgQIECBAgAABAgQIECBAgAABAgQIEDhSwAmFNggBAgQIEDhngd0rT/+oM2zdK4KLmfbyYScD7h9no9Ma6vf/WdRbZ+7aECBAgAABAgQIECBAgAABAgQIECBAgAABAgQIECBAgAABAucrMFSg4HxLMxoBAgQIEJhMgeLGD0WaamzUnN2TjU6rf2rkUZ/5Zrs6/e/WoHbV87zTmx/mtMCzqLdOndoQIECAAAECBAgQIECAAAECBAgQIECAAAECBAgQIECAAAEC5ysgUHi+3kYjQIAAAQJRNNvVdcCPalKcfqAwpztl97v1muOfSb11x9aOAAECBAgQIECAAAECBAgQIECAAAECBAgQIECAAAECBAgQOD8BgcLzszYSAQIECBDoCwxz4l/O+Zeyu7QwiK6YWVlPKX01qF31PEfcLDutzTpt+/U223Mp4mmd9nXrrdOXNgQIECBAgAABAgQIECBAgAABAgQIECBAgAABAgQIECBAgMD5CggUnq+30QgQIEDgnASKGz/NxlRvepjg3DmV1h9mvtnejohPBo2ZI+6WndbaoHZDnHr4cqPTmh7U3/7np13vsONrT4AAAQIECBAgQIAAAQIECBAgQIAAAQIECBAgQIAAAQIECJy9gEDh2RsbgQABAgTOUaCYaS9HyvdSpD9DczlyGTtTd8sX326dYylHDlXM/Hg7pfzrgHpqXXe818d8s11GxK2j+sw7vfnyxfdVu6E+Z1HvUAVoTIAAAQIECBAgQIAAAQIECBAgQIAAAQIECBAgQIAAAQIECJy5gEDhmRMbgAABAgTOS2C+ubIZkb48aLwceTt28p3jhOnOqv4q/JhS3D+k/yf51Zvb5fZydZJhrU8xvTydrl8pDzXo5W/K50urtTo7oNFp13vcOrxHgAABAgQIECBAgAABAgQIECBAgAABAgQIECBAgAABAgQInI2AQOHZuOqVAAECBM5ZYEDYrV9NzrEVr9/cHCakd9bTKJrtuch5MaWYixzTkdJWjlirc83xYbUVn60spka6HRFzEXkr59iMlFZP4/rnA+vt5fWTBBXP2lj/BAgQIECAAAECBAgQIECAAAECBAgQIECAAAECBAgQIECAQD0BgcJ6TloRIECAwAgLvDuZ7+ofdUrMJzylr84Y2hAgQIAAAQIECBAgQIAAAQIECBAgQIAAAQIECBAgQIAAAQIExlFAoHAcV03NBAgQIPCBQHHjhyJNNTbqsOScH5fdper0Ph8CBAgQIECAAAECBAgQIECAAAECBAgQIECAAAECBAgQIECAAIH3BAQKbQcCBAgQGHuB3St+f645kScbnVZRs61mBAgQIECAAAECBAgQIECAAAECBAgQIECAAAECBAgQIECAAIFLIyBQeGmW2kQJECAwuQJDnlD4S9ldWphcDTMjQIAAAQIECBAgQIAAAQIECBAgQIAAAQIECBAgQIAAAQIECBxPQKDweG7eIkDgkggU08vT5fby9iRNt7jx02z54tutSZpTNZf5Zrtap08GzSv38jfl86XVQe08J0CAAAECBAgQIECAAAECBAgQIECAAAECBAgQIECAAAECBAhcNgGBwsu24uZLgMBAgSpwF43ez5FykSJNVy/kHJsR6UHZ/W59YAcj2KBotucix/2U4vZeeTnHeqR4UHZamyNY8tAl1bv2OD/b6CzNDd25FwgQIECAAAECBAgQIECAAAECBAgQIECAAAECBAgQIECAAAECl0BAoPASLLIpEiBQX6AfvIu8sRck3P9mzrFWdlt36/d48S2LZnshRTw6rJIccbfstNYuvtKTV1A026sp4t7BPeVneWfq9iSeznhyOT0QIECAAAECBAgQIECAAAECBAgQIECAAAECBAgQIECAAAECBCIECu0CAgQI7ApU1xvH9Su/HRYm3IMapwBeFZBMEU8HLXKOuDkxJxXe+KFIU43liKhOIqyuQH6Sc5Rlt1X9Nx8CBAgQIECAAAECBAgQIECAAAECBAgQIECAAAECBAgQIECAAIFDBAQKbQ0CBAjsChx9ut0/mHLk7bKz9Ok4wBUzK+sppa8G1Zpzflx2l/68DnlQe88JECBAgAABAgQIECBAgAABAgQIECBAgAABAgQIECBAgAABAgQmT0CgcPLW1IwIEDimwHyzXUbErTqvj8uJfvPN9vbuKX0Dp7XRafmdMFBJAwIECBAgQIAAAQIECBAgQIAAAQIECBAgQIAAAQIECBAgQIDA5AoIj0zu2poZAQJDCszPrGxFSp/XeS3v9ObLF99XAcSR/sw327lugXmn8UX54tutuu21I0CAAAECBAgQIECAAAECBAgQIECAAAECBAgQIECAAAECBAgQmCwBgcLJWk+zIUDgBAJOKHRC4Qm2j1cJECBAgAABAgQIECBAgAABAgQIECBAgAABAgQIECBAgAABAmMvIFA49ktoAgQInJZA0Wyvpoh7Nfp7udFpTddod+FNipmV9ZTSV4MKyTk/LrtLtwe185wAAQIECBAgQIAAAQIECBAgQIAAAQIECBAgQIAAAQIECBAgQGByBQQKJ3dtzYwAgSEFiunl6XTtyuaga49zTnfK7nfrQ3Z/Ic2LZnsuRTwdNHiOuFl2WpuD2nlOgAABAgQIECBAgAABAgQIECBAgAABAgQIECBAgAABAgQIECAwuQIChZO7tmZGgMAxBHYDeGVEfHLQ6zniYdlpLR6j6wt7pWi2F1LEo8MKyBF3y05r7cIKNDABAgQIECBAgAABAgQIECBAgAABAgQIECBAgAABAgQIECBAgMBICAgUjsQyKIIAgVESqE4qjGtXVlNK1RXAe8HCJ3mnt1y++L4KG47dpwpKRs7LKaVid04vc85lpLTsZMKxW04FEyBAgAABAgQIECBAgAABAgQIECBAgAABAgQIECBAgAABAgTORECg8ExYdUqAAAECBAgQIECAAAECBAgQIECAAAECBAgQIECAAAECBAgQIECAAAECBMZLQKBwvNZLtQQIECBAgAABAgQIECBAgAABAgQIECBAgAABAgQIECBAgAABAgQIECBA4EwEBArPhFWnBAgQIECAAAECBAgQIECAAAECBAgQIECAAAECBAgQIECAAAECBAgQIEBgvAQECsdrvVRLgAABAgQIECBAgAABAgQIECBAgAABAgQIECBAgAABAgQIECBAgAABAgTORECg8ExYdUqAAAECBAgQIECAAAECBAgQIECAAAECBAgQIECAAAECBAgQIECAAAECBMZLQKBwvNZLtQQIECBAYCQFihs/FNFo3IuIuUh5OiI2I2Kt7Cz9MpIFK4oAAQIECBAgQIAAAQIECBAgQIAAAQIECBAgQIAAAQIECBD4SECg0KYgQIAAAQIETiRQNNurKaIKE370yZHLePX2Trm9vH2iQbxMgAABAgQIECBAgAABAgQIECBAgAABAgQIECBAgAABAgQInLmAQOGZExuAAAECBAhMrkDx2cpiaqSfj5phzrFedlt3JlfBzAgQIECAAAECBAgQIECAAAECBAgQIECAAAECBAgQIECAwGQICBROxjqaBQECBAgQOHeB4sZPs2mq91udgfNOb7588X1Zp602BAgQIECAAAECBAgQIECAAAECBAgQIECAAAECBAgQIECAwMUICBRejLtRCRAgQIDA2AsUMz/eTin/WmciOceDsttartNWGwIECBAgQIAAAQIECBAgQIAAAQIECBAgQIAAAQIECBAgQOBiBAQKL8bdqAQIECBAYOwFipn2ckpxv+ZEnmx0WkXNtpoRIECAAAECBAgQIECAAAECBAgQIECAAAECBAgQIECAAAECFyAgUHgB6IYkQIAAAQKTIFA02wsp4lGdueSIh2WntVinrTYECBAgQIAAAQIECBAgQIAAAQIECBAgQIAAAQIECBAgQIDAxQgIFF6Mu1EJECBAgMDYCxTN9lyKeFpnIjnibtlprdVpqw0BAgQIECBAgAABAgQIECBAgAABAgQIECBAgAABAgQIECBwMQIChRfjblQCBAgQIDARAsXMynpK6aujJ5OfbXSW5iZiwiZBgAABAgQIECBAgAABAgQIECBAgAABAgQIECBAgAABAgQmWECgcIIX19QIECBAgMBZCxTTy9Pp2pXNSOnzQ8Z6mSOKstPaPOta9E+AAAECBAgQIECAAAECBAgQIECAAAECBAgQIECAAAECBAicTECg8GR+3iZAgAABApdeoAoVxvWryyni3j6MJ3mnsVC++Hbr0iMBIECAAAECBAgQIECAAAECBAgQIECAAAECBAgQIECAAAECYyAgUDgGi6REAgQIECAwLgJFsz0XO73p8sX35bjUrE4CBAgQIECAAAECBAgQIECAAAECBAgQIECAAAECBAgQIEDgnYBAoZ1AgAABAgQIECBAgAABAgQIECBAgAABAgQIECBAgAABAgQIECBAgAABAgQICBTaAwQIECBAgAABAgQIECBAgAABAgQIECBAgAABAgQIECBAgAABAgQIECBAgIATCu0BAgQIECBAgAABAgQIECBAgAABAgQIECBAgAABAgQIECBAgAABAgQIECBAwJXH9gABAgQIECBAgAABAgQIECBAgAABAgQIECBAgAABAgQIECBAgAABAgQIECBQCSQMBAgQIECAAAECBAgQIECAAAECBAgQIECAAAECBAgQIECAAAECBAgQIECAAAGBQnuAAAECBAgQIECAAAECBAgQIECAAAECBAgQIECAAAECBAgQIECAAAECBAgQcEKhPUCAAAECBAgQIECAAAECBAgQIECAAAECBAgQIECAAAECBAgQIECAAAECBAi48tgeIECAAAECBAgQIECAAAECBAgQIECAAAECBAgQIECAAAECBAgQIECAAAECBEKg0CYgQIAAAQIECBAgQIAAAQIECBAgQIAAAQIECBAgQIAAAQIECBAgQIAAAQIEBArtAQIECBAgQIAAAQIECBAgQIAAAQIECBAgQIAAAQIECBAgQIAAAQIECBAgQKASSBgIECBAgAABAgQIECBAgAABAgQIECBAgAABAgQIECBAgAABAgQIECBAgAABAgKF9gABAgQIECBAgAABAgQIECBAgAABAgQIECBAgAABAgQIECBAgAABAgQIECDghEJ7gAABAgQIECBAgAABAgQIECBAgAABAgQIECBAgAABAgQIECBAgAABAgQIEHDlsT1AgAABAgQIECBAgAABAgQIECBAgAABAgQIECBAgAABAgQIECBAgAABAgQIhEChTUCAAAECBAgQIECAAAECBAgQIECAAAECBAgQIECAAAECBAgQIECAAAECBAgIFNoDBAgQIECAAAECBAgQIECAAAECBAgQIECAAAECBAgQIECAAAECBAgQIECAQCWQMBAgQIAAAQIECBAgQIAAAQIECBAgQIAAAQIECBAgQIAAAQIECBAgQIAAAQIEBArtAQIECBAgQIAAAQIECBAgQIAAAQIECBAgQIAAAQIECBAgQIAAAQIECBAgQMAJhfYAAQIECBAgQIAAAQIECBAgQIAAAQIECBAgQIAAAQIECBAgQIAAAQIECBAg4Mpje4AAAQIECBAgQIAAAQIECBAgQIAAAQIECBAgQIAAAQIECBAgQIAAAQIECBAIgUKbgAABAgQIECBAgAABAgQIECBAgAABAgQIECBAgAABAgQIECBAgAABAgQIEBAotAcIECBAgAABAgQIECBAgAABAgQIECBAgAABAgQIECBAgAABAgQIECBAgACBSiBhIECAAAECBAgQIECAAAECBFjkqjoAAA3fSURBVAgQIECAAAECBAgQIECAAAECBAgQIECAAAECBAgIFNoDBAgQIECAAAECBAgQIECAAAECBAgQIECAAAECBAgQIECAAAECBAgQIECAgBMK7QECBAgQIECAAAECBAgQIECAAAECBAgQIECAAAECBAgQIECAAAECBAgQIEDAlcf2AAECBAgQIECAAAECBAgQIECAAAECBAgQIECAAAECBAgQIECAAAECBAgQIBAChTYBAQIECBAgQIAAAQIECBAgQIAAAQIECBAgQIAAAQIECBAgQIAAAQIECBAgIFBoDxAgQIAAAQIECBAgQIAAAQIECBAgQIAAAQIECBAgQIAAAQIECBAgQIAAAQKVQMJAgAABAgQIECBAgAABAgQIECBAgAABAgQIECBAgAABAgQIECBAgAABAgQIEBAotAcIECBAgAABAgQIECBAgAABAgQIECBAgAABAgQIECBAgAABAgQIECBAgAABJxTaAwQIECBAgAABAgQIECBAgAABAgQIECBAgAABAgQIECBAgAABAgQIECBAgIArj+0BAgQIECBAgAABAgQIECBAgAABAgQIECBAgAABAgQIECBAgAABAgQIECBAIAQKbQICBAgQIECAAAECBAgQIECAAAECBAgQIECAAAECBAgQIECAAAECBAgQIEBAoNAeIECAAAECBAgQIECAAAECBAgQIECAAAECBAgQIECAAAECBAgQIECAAAECBCqBhIEAAQIECBAgQIAAAQIECBAgQIAAAQIECBAgQIAAAQIECBAgQIAAAQIECBAgIFBoDxAgQIAAAQIECBAgQIAAAQIECBAgQIAAAQIECBAgQIAAAQIECBAgQIAAAQJOKLQHCBAgQIAAAQIECBAgQIAAAQIECBAgQIAAAQIECBAgQIAAAQIECBAgQIAAAVce2wMECBAgQIAAAQIECBAgQIAAAQIECBAgQIAAAQIECBAgQIAAAQIECBAgQIBACBTaBAQIECBAgAABAgQIECBAgAABAgQIECBAgAABAgQIECBAgAABAgQIECBAgIBAoT1AgAABAgQIECBAgAABAgQIECBAgAABAgQIECBAgAABAgQIECBAgAABAgQIVAIJAwECBAgQIECAAAECBAgQIECAAAECBAgQIECAAAECBAgQIECAAAECBAgQIEBAoNAeIECAAAECBAgQIECAAAECBAgQIECAAAECBAgQIECAAAECBAgQIECAAAECBJxQaA8QIECAAAECBAgQIECAAAECBAgQIECAAAECBAgQIECAAAECBAgQIECAAAECrjy2BwgQIECAAAECBAgQIECAAAECBAgQIECAAAECBAgQIECAAAECBAgQIECAAIEQKLQJCBAgQIAAAQIECBAgQIAAAQIECBAgQIAAAQIECBAgQIAAAQIECBAgQIAAAYFCe4AAAQIECBAgQIAAAQIECBAgQIAAAQIECBAgQIAAAQIECBAgQIAAAQIECBCoBBIGAgQIECBAgAABAgQIECBAgAABAgQIECBAgAABAgQIECBAgAABAgQIECBAgIBAoT1AgAABAgQIECBAgAABAgQIECBAgAABAgQIECBAgAABAgQIECBAgAABAgQIOKHQHiBAgAABAgQIECBAgAABAgQIECBAgAABAgQIECBAgAABAgQIECBAgAABAgRceWwPECBAgAABAgQIECBAgAABAgQIECBAgAABAgQIECBAgAABAgQIECBAgAABAiFQaBMQIECAAAECBAgQIECAAAECBAgQIECAAAECBAgQIECAAAECBAgQIECAAAECAoX2AAECBAgQIECAAAECBAgQIECAAAECBAgQIECAAAECBAgQIECAAAECBAgQIFAJJAwECBAgQIAAAQIECBAgQIAAAQIECBAgQIAAAQIECBAgQIAAAQIECBAgQIAAAYFCe4AAAQIECBAgQIAAAQIECBAgQIAAAQIECBAgQIAAAQIECBAgQIAAAQIECBBwQqE9QIAAAQIECBAgQIAAAQIECBAgQIAAAQIECBAgQIAAAQIECBAgQIAAAQIECLjy2B4gQIAAAQIECBAgQIAAAQIECBAgQIAAAQIECBAgQIAAAQIECBAgQIAAAQIEQqDQJiBAgAABAgQIECBAgAABAgQIECBAgAABAgQIECBAgAABAgQIECBAgAABAgQECu0BAgQIECBAgAABAgQIECBAgAABAgQIECBAgAABAgQIECBAgAABAgQIECBAoBJIGAgQIECAAAECBAgQIECAAAECBAgQIECAAAECBAgQIECAAAECBAgQIECAAAECAoX2AAECBAgQIECAAAECBAgQIECAAAECBAgQIECAAAECBAgQIECAAAECBAgQIOCEQnuAAAECBAgQIECAAAECBAgQIECAAAECBAgQIECAAAECBAgQIECAAAECBAgQcOWxPUCAAAECBAgQIECAAAECBAgQIECAAAECBAgQIECAAAECBAgQIECAAAECBAiEQKFNQIAAAQIECBAgQIAAAQIECBAgQIAAAQIECBAgQIAAAQIECBAgQIAAAQIECAgU2gMECBAgQIAAAQIECBAgQIAAAQIECBAgQIAAAQIECBAgQIAAAQIECBAgQIBAJZAwECBAgAABAgQIECBAgAABAgQIECBAgAABAgQIECBAgAABAgQIECBAgAABAgQECu0BAgQIECBAgAABAgQIECBAgAABAgQIECBAgAABAgQIECBAgAABAgQIECBAwAmF9gABAgQIECBAgAABAgQIECBAgAABAgQIECBAgAABAgQIECBAgAABAgQIECDgymN7gAABAgQIECBAgAABAgQIECBAgAABAgQIECBAgAABAgQIECBAgAABAgQIEAiBQpuAAAECBAgQIECAAAECBAgQIECAAAECBAgQIECAAAECBAgQIECAAAECBAgQECi0BwgQIECAAAECBAgQIECAAAECBAgQIECAAAECBAgQIECAAAECBAgQIECAAIFKIGEgQIAAAQIECBAgQIAAAQIECBAgQIAAAQIECBAgQIAAAQIECBAgQIAAAQIECAgU2gMECBAgQIAAAQIECBAgQIAAAQIECBAgQIAAAQIECBAgQIAAAQIECBAgQICAEwrtAQIECBAgQIAAAQIECBAgQIAAAQIECBAgQIAAAQIECBAgQIAAAQIECBAgQMCVx/YAAQIECBAgQIAAAQIECBAgQIAAAQIECBAgQIAAAQIECBAgQIAAAQIECBAgEAKFNgEBAgQIECBAgAABAgQIECBAgAABAgQIECBAgAABAgQIECBAgAABAgQIECAgUGgPECBAgAABAgQIECBAgAABAgQIECBAgAABAgQIECBAgAABAgQIECBAgAABApVAwkCAAAECBAgQIECAAAECBAgQIECAAAECBAgQIECAAAECBAgQIECAAAECBAgQECi0BwgQIECAAAECBAgQIECAAAECBAgQIECAAAECBAgQIECAAAECBAgQIECAAAEnFNoDBAgQIECAAAECBAgQIECAAAECBAgQIECAAAECBAgQIECAAAECBAgQIECAgCuP7QECBAgQIECAAAECBAgQIECAAAECBAgQIECAAAECBAgQIECAAAECBAgQIEAgBAptAgIECBAgQIAAAQIECBAgQIAAAQIECBAgQIAAAQIECBAgQIAAAQIECBAgQECg0B4gQIAAAQIECBAgQIAAAQIECBAgQIAAAQIECBAgQIAAAQIECBAgQIAAAQIEKoGEgQABAgQIECBAgAABAgQIECBAgAABAgQIECBAgAABAgQIECBAgAABAgQIECAgUGgPECBAgAABAgQIECBAgAABAgQIECBAgAABAgQIECBAgAABAgQIECBAgAABAk4otAcIECBAgAABAgQIECBAgAABAgQIECBAgAABAgQIECBAgAABAgQIECBAgAABVx7bAwQIECBAgAABAgQIECBAgAABAgQIECBAgAABAgQIECBAgAABAgQIECBAgEAIFNoEBAgQIECAAAECBAgQIECAAAECBAgQIECAAAECBAgQIECAAAECBAgQIECAgEChPUCAAAECBAgQIECAAAECBAgQIECAAAECBAgQIECAAAECBAgQIECAAAECBAhUAgkDAQIECBAgQIAAAQIECBAgQIAAAQIECBAgQIAAAQIECBAgQIAAAQIECBAgQECg0B4gQIAAAQIECBAgQIAAAQIECBAgQIAAAQIECBAgQIAAAQIECBAgQIAAAQIEnFBoDxAgQIAAAQIECBAgQIAAAQIECBAgQIAAAQIECBAgQIAAAQIECBAgQIAAAQKuPLYHCBAgQIAAAQIECBAgQIAAAQIECBAgQIAAAQIECBAgQIAAAQIECBAgQIAAgRAotAkIECBAgAABAgQIECBAgAABAgQIECBAgAABAgQIECBAgAABAgQIECBAgAABgUJ7gAABAgQIECBAgAABAgQIECBAgAABAgQIECBAgAABAgQIECBAgAABAgQIEKgEEgYCBAgQIECAAAECBAgQIECAAAECBAgQIECAAAECBAgQIECAAAECBAgQIECAgEChPUCAAAECBAgQIECAAAECBAgQIECAAAECBAgQIECAAAECBAgQIECAAAECBAg4odAeIECAAAECBAgQIECAAAECBAgQIECAAAECBAgQIECAAAECBAgQIECAAAECBFx5bA8QIECAAAECBAgQIECAAAECBAgQIECAAAECBAgQIECAAAECBAgQIECAAAEC/7/A/weH7ZdVxqxGvwAAAABJRU5ErkJggg=="/>
          <p:cNvSpPr/>
          <p:nvPr/>
        </p:nvSpPr>
        <p:spPr>
          <a:xfrm>
            <a:off x="1676400" y="1524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g111069e60d0_2_136"/>
          <p:cNvSpPr txBox="1"/>
          <p:nvPr/>
        </p:nvSpPr>
        <p:spPr>
          <a:xfrm>
            <a:off x="-78077" y="969787"/>
            <a:ext cx="7317407" cy="45699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215385"/>
                </a:solidFill>
                <a:latin typeface="Arial"/>
                <a:ea typeface="Arial"/>
                <a:cs typeface="Arial"/>
                <a:sym typeface="Arial"/>
              </a:rPr>
              <a:t>1-800-272-4232 </a:t>
            </a:r>
            <a:endParaRPr dirty="0"/>
          </a:p>
          <a:p>
            <a:pPr marL="0" marR="0" lvl="0" indent="0" algn="ctr" rtl="0">
              <a:spcBef>
                <a:spcPts val="0"/>
              </a:spcBef>
              <a:spcAft>
                <a:spcPts val="0"/>
              </a:spcAft>
              <a:buNone/>
            </a:pPr>
            <a:r>
              <a:rPr lang="en-US" sz="2400" b="1" u="sng" dirty="0">
                <a:solidFill>
                  <a:schemeClr val="hlink"/>
                </a:solidFill>
                <a:latin typeface="Arial"/>
                <a:ea typeface="Arial"/>
                <a:cs typeface="Arial"/>
                <a:sym typeface="Arial"/>
                <a:hlinkClick r:id="rId3"/>
              </a:rPr>
              <a:t>https://hcfama.org/health-insurance-help/</a:t>
            </a:r>
            <a:endParaRPr sz="2400" b="1" dirty="0">
              <a:solidFill>
                <a:srgbClr val="215385"/>
              </a:solidFill>
              <a:latin typeface="Arial"/>
              <a:ea typeface="Arial"/>
              <a:cs typeface="Arial"/>
              <a:sym typeface="Arial"/>
            </a:endParaRPr>
          </a:p>
          <a:p>
            <a:pPr marL="0" marR="0" lvl="0" indent="0" algn="ctr" rtl="0">
              <a:spcBef>
                <a:spcPts val="0"/>
              </a:spcBef>
              <a:spcAft>
                <a:spcPts val="0"/>
              </a:spcAft>
              <a:buNone/>
            </a:pPr>
            <a:r>
              <a:rPr lang="en-US" sz="2100" b="1" dirty="0">
                <a:solidFill>
                  <a:schemeClr val="dk1"/>
                </a:solidFill>
                <a:sym typeface="Arial"/>
              </a:rPr>
              <a:t>English / Spanish / Portuguese</a:t>
            </a:r>
            <a:r>
              <a:rPr lang="en-US" sz="2100" b="1" dirty="0" smtClean="0">
                <a:solidFill>
                  <a:schemeClr val="dk1"/>
                </a:solidFill>
                <a:sym typeface="Arial"/>
              </a:rPr>
              <a:t>​/ French/ Haitian Creole</a:t>
            </a:r>
            <a:endParaRPr sz="2100" b="1" dirty="0"/>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b="1" dirty="0">
              <a:solidFill>
                <a:schemeClr val="dk1"/>
              </a:solidFill>
              <a:latin typeface="Calibri"/>
              <a:ea typeface="Calibri"/>
              <a:cs typeface="Calibri"/>
              <a:sym typeface="Calibri"/>
            </a:endParaRPr>
          </a:p>
          <a:p>
            <a:pPr marL="0" marR="0" lvl="0" indent="0" algn="l" rtl="0">
              <a:spcBef>
                <a:spcPts val="0"/>
              </a:spcBef>
              <a:spcAft>
                <a:spcPts val="800"/>
              </a:spcAft>
              <a:buNone/>
            </a:pPr>
            <a:endParaRPr sz="2400" b="1" dirty="0">
              <a:solidFill>
                <a:srgbClr val="215385"/>
              </a:solidFill>
              <a:latin typeface="Arial"/>
              <a:ea typeface="Arial"/>
              <a:cs typeface="Arial"/>
              <a:sym typeface="Arial"/>
            </a:endParaRPr>
          </a:p>
        </p:txBody>
      </p:sp>
      <p:sp>
        <p:nvSpPr>
          <p:cNvPr id="265" name="Google Shape;265;g111069e60d0_2_136"/>
          <p:cNvSpPr txBox="1">
            <a:spLocks noGrp="1"/>
          </p:cNvSpPr>
          <p:nvPr>
            <p:ph type="title"/>
          </p:nvPr>
        </p:nvSpPr>
        <p:spPr>
          <a:xfrm>
            <a:off x="344488" y="248497"/>
            <a:ext cx="10729912" cy="62519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15386"/>
              </a:buClr>
              <a:buSzPct val="111111"/>
              <a:buFont typeface="Arial"/>
              <a:buNone/>
            </a:pPr>
            <a:r>
              <a:rPr lang="en-US" b="1"/>
              <a:t>HCFA HelpLine</a:t>
            </a:r>
            <a:endParaRPr b="1"/>
          </a:p>
        </p:txBody>
      </p:sp>
      <p:sp>
        <p:nvSpPr>
          <p:cNvPr id="266" name="Google Shape;266;g111069e60d0_2_136"/>
          <p:cNvSpPr/>
          <p:nvPr/>
        </p:nvSpPr>
        <p:spPr>
          <a:xfrm>
            <a:off x="7526371" y="1122187"/>
            <a:ext cx="461262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215385"/>
                </a:solidFill>
                <a:latin typeface="Arial"/>
                <a:ea typeface="Arial"/>
                <a:cs typeface="Arial"/>
                <a:sym typeface="Arial"/>
              </a:rPr>
              <a:t>Mon – Thurs: 7 am – 5 pm, </a:t>
            </a:r>
            <a:endParaRPr/>
          </a:p>
          <a:p>
            <a:pPr marL="0" marR="0" lvl="0" indent="0" algn="l" rtl="0">
              <a:spcBef>
                <a:spcPts val="0"/>
              </a:spcBef>
              <a:spcAft>
                <a:spcPts val="0"/>
              </a:spcAft>
              <a:buNone/>
            </a:pPr>
            <a:r>
              <a:rPr lang="en-US" sz="2400" b="1">
                <a:solidFill>
                  <a:srgbClr val="215385"/>
                </a:solidFill>
                <a:latin typeface="Arial"/>
                <a:ea typeface="Arial"/>
                <a:cs typeface="Arial"/>
                <a:sym typeface="Arial"/>
              </a:rPr>
              <a:t>Friday:  8 am – 5 pm</a:t>
            </a:r>
            <a:endParaRPr/>
          </a:p>
        </p:txBody>
      </p:sp>
      <p:graphicFrame>
        <p:nvGraphicFramePr>
          <p:cNvPr id="267" name="Google Shape;267;g111069e60d0_2_136"/>
          <p:cNvGraphicFramePr/>
          <p:nvPr/>
        </p:nvGraphicFramePr>
        <p:xfrm>
          <a:off x="344488" y="2269010"/>
          <a:ext cx="7237900" cy="3914590"/>
        </p:xfrm>
        <a:graphic>
          <a:graphicData uri="http://schemas.openxmlformats.org/drawingml/2006/table">
            <a:tbl>
              <a:tblPr firstRow="1" bandRow="1">
                <a:noFill/>
              </a:tblPr>
              <a:tblGrid>
                <a:gridCol w="7237900">
                  <a:extLst>
                    <a:ext uri="{9D8B030D-6E8A-4147-A177-3AD203B41FA5}">
                      <a16:colId xmlns:a16="http://schemas.microsoft.com/office/drawing/2014/main" val="20000"/>
                    </a:ext>
                  </a:extLst>
                </a:gridCol>
              </a:tblGrid>
              <a:tr h="545750">
                <a:tc>
                  <a:txBody>
                    <a:bodyPr/>
                    <a:lstStyle/>
                    <a:p>
                      <a:pPr marL="0" marR="0" lvl="0" indent="0" algn="l" rtl="0">
                        <a:spcBef>
                          <a:spcPts val="0"/>
                        </a:spcBef>
                        <a:spcAft>
                          <a:spcPts val="0"/>
                        </a:spcAft>
                        <a:buNone/>
                      </a:pPr>
                      <a:r>
                        <a:rPr lang="en-US" sz="1800" u="none" strike="noStrike" cap="none" dirty="0" err="1">
                          <a:latin typeface="Arial"/>
                          <a:ea typeface="Arial"/>
                          <a:cs typeface="Arial"/>
                          <a:sym typeface="Arial"/>
                        </a:rPr>
                        <a:t>HelpLine</a:t>
                      </a:r>
                      <a:r>
                        <a:rPr lang="en-US" sz="1800" u="none" strike="noStrike" cap="none" dirty="0">
                          <a:latin typeface="Arial"/>
                          <a:ea typeface="Arial"/>
                          <a:cs typeface="Arial"/>
                          <a:sym typeface="Arial"/>
                        </a:rPr>
                        <a:t> Counselors provide help to:</a:t>
                      </a:r>
                      <a:endParaRPr dirty="0"/>
                    </a:p>
                  </a:txBody>
                  <a:tcPr marL="91450" marR="91450" marT="45725" marB="45725"/>
                </a:tc>
                <a:extLst>
                  <a:ext uri="{0D108BD9-81ED-4DB2-BD59-A6C34878D82A}">
                    <a16:rowId xmlns:a16="http://schemas.microsoft.com/office/drawing/2014/main" val="10000"/>
                  </a:ext>
                </a:extLst>
              </a:tr>
              <a:tr h="545750">
                <a:tc>
                  <a:txBody>
                    <a:bodyPr/>
                    <a:lstStyle/>
                    <a:p>
                      <a:pPr marL="0" marR="0" lvl="0" indent="0" algn="l" rtl="0">
                        <a:spcBef>
                          <a:spcPts val="0"/>
                        </a:spcBef>
                        <a:spcAft>
                          <a:spcPts val="0"/>
                        </a:spcAft>
                        <a:buNone/>
                      </a:pPr>
                      <a:r>
                        <a:rPr lang="en-US" sz="1800">
                          <a:latin typeface="Arial"/>
                          <a:ea typeface="Arial"/>
                          <a:cs typeface="Arial"/>
                          <a:sym typeface="Arial"/>
                        </a:rPr>
                        <a:t>Apply for health coverage</a:t>
                      </a:r>
                      <a:endParaRPr/>
                    </a:p>
                  </a:txBody>
                  <a:tcPr marL="91450" marR="91450" marT="45725" marB="45725"/>
                </a:tc>
                <a:extLst>
                  <a:ext uri="{0D108BD9-81ED-4DB2-BD59-A6C34878D82A}">
                    <a16:rowId xmlns:a16="http://schemas.microsoft.com/office/drawing/2014/main" val="10001"/>
                  </a:ext>
                </a:extLst>
              </a:tr>
              <a:tr h="545750">
                <a:tc>
                  <a:txBody>
                    <a:bodyPr/>
                    <a:lstStyle/>
                    <a:p>
                      <a:pPr marL="0" marR="0" lvl="0" indent="0" algn="l" rtl="0">
                        <a:spcBef>
                          <a:spcPts val="0"/>
                        </a:spcBef>
                        <a:spcAft>
                          <a:spcPts val="0"/>
                        </a:spcAft>
                        <a:buNone/>
                      </a:pPr>
                      <a:r>
                        <a:rPr lang="en-US" sz="1800">
                          <a:latin typeface="Arial"/>
                          <a:ea typeface="Arial"/>
                          <a:cs typeface="Arial"/>
                          <a:sym typeface="Arial"/>
                        </a:rPr>
                        <a:t>Answer health insurance questions</a:t>
                      </a:r>
                      <a:endParaRPr/>
                    </a:p>
                  </a:txBody>
                  <a:tcPr marL="91450" marR="91450" marT="45725" marB="45725"/>
                </a:tc>
                <a:extLst>
                  <a:ext uri="{0D108BD9-81ED-4DB2-BD59-A6C34878D82A}">
                    <a16:rowId xmlns:a16="http://schemas.microsoft.com/office/drawing/2014/main" val="10002"/>
                  </a:ext>
                </a:extLst>
              </a:tr>
              <a:tr h="545750">
                <a:tc>
                  <a:txBody>
                    <a:bodyPr/>
                    <a:lstStyle/>
                    <a:p>
                      <a:pPr marL="0" marR="0" lvl="0" indent="0" algn="l" rtl="0">
                        <a:spcBef>
                          <a:spcPts val="0"/>
                        </a:spcBef>
                        <a:spcAft>
                          <a:spcPts val="0"/>
                        </a:spcAft>
                        <a:buNone/>
                      </a:pPr>
                      <a:r>
                        <a:rPr lang="en-US" sz="1800">
                          <a:latin typeface="Arial"/>
                          <a:ea typeface="Arial"/>
                          <a:cs typeface="Arial"/>
                          <a:sym typeface="Arial"/>
                        </a:rPr>
                        <a:t>Troubleshoot health insurance issues</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545750">
                <a:tc>
                  <a:txBody>
                    <a:bodyPr/>
                    <a:lstStyle/>
                    <a:p>
                      <a:pPr marL="0" marR="0" lvl="0" indent="0" algn="l" rtl="0">
                        <a:spcBef>
                          <a:spcPts val="0"/>
                        </a:spcBef>
                        <a:spcAft>
                          <a:spcPts val="0"/>
                        </a:spcAft>
                        <a:buNone/>
                      </a:pPr>
                      <a:r>
                        <a:rPr lang="en-US" sz="1800">
                          <a:latin typeface="Arial"/>
                          <a:ea typeface="Arial"/>
                          <a:cs typeface="Arial"/>
                          <a:sym typeface="Arial"/>
                        </a:rPr>
                        <a:t>Navigate the health care system</a:t>
                      </a:r>
                      <a:endParaRPr sz="1800">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618400">
                <a:tc>
                  <a:txBody>
                    <a:bodyPr/>
                    <a:lstStyle/>
                    <a:p>
                      <a:pPr marL="0" marR="0" lvl="0" indent="0" algn="l" rtl="0">
                        <a:spcBef>
                          <a:spcPts val="0"/>
                        </a:spcBef>
                        <a:spcAft>
                          <a:spcPts val="0"/>
                        </a:spcAft>
                        <a:buNone/>
                      </a:pPr>
                      <a:r>
                        <a:rPr lang="en-US" sz="1800">
                          <a:latin typeface="Arial"/>
                          <a:ea typeface="Arial"/>
                          <a:cs typeface="Arial"/>
                          <a:sym typeface="Arial"/>
                        </a:rPr>
                        <a:t>Refer to additional resources (e.g. partner organization Health Law Advocates)</a:t>
                      </a:r>
                      <a:endParaRPr/>
                    </a:p>
                  </a:txBody>
                  <a:tcPr marL="91450" marR="91450" marT="45725" marB="45725"/>
                </a:tc>
                <a:extLst>
                  <a:ext uri="{0D108BD9-81ED-4DB2-BD59-A6C34878D82A}">
                    <a16:rowId xmlns:a16="http://schemas.microsoft.com/office/drawing/2014/main" val="10005"/>
                  </a:ext>
                </a:extLst>
              </a:tr>
              <a:tr h="545750">
                <a:tc>
                  <a:txBody>
                    <a:bodyPr/>
                    <a:lstStyle/>
                    <a:p>
                      <a:pPr marL="0" marR="0" lvl="0" indent="0" algn="l" rtl="0">
                        <a:spcBef>
                          <a:spcPts val="0"/>
                        </a:spcBef>
                        <a:spcAft>
                          <a:spcPts val="0"/>
                        </a:spcAft>
                        <a:buNone/>
                      </a:pPr>
                      <a:r>
                        <a:rPr lang="en-US" sz="1800" dirty="0">
                          <a:latin typeface="Arial"/>
                          <a:ea typeface="Arial"/>
                          <a:cs typeface="Arial"/>
                          <a:sym typeface="Arial"/>
                        </a:rPr>
                        <a:t>Set-up Medicare and supplemental coverage</a:t>
                      </a:r>
                      <a:endParaRPr dirty="0"/>
                    </a:p>
                  </a:txBody>
                  <a:tcPr marL="91450" marR="91450" marT="45725" marB="45725"/>
                </a:tc>
                <a:extLst>
                  <a:ext uri="{0D108BD9-81ED-4DB2-BD59-A6C34878D82A}">
                    <a16:rowId xmlns:a16="http://schemas.microsoft.com/office/drawing/2014/main" val="10006"/>
                  </a:ext>
                </a:extLst>
              </a:tr>
            </a:tbl>
          </a:graphicData>
        </a:graphic>
      </p:graphicFrame>
      <p:pic>
        <p:nvPicPr>
          <p:cNvPr id="268" name="Google Shape;268;g111069e60d0_2_136"/>
          <p:cNvPicPr preferRelativeResize="0"/>
          <p:nvPr/>
        </p:nvPicPr>
        <p:blipFill rotWithShape="1">
          <a:blip r:embed="rId4">
            <a:alphaModFix/>
          </a:blip>
          <a:srcRect/>
          <a:stretch/>
        </p:blipFill>
        <p:spPr>
          <a:xfrm>
            <a:off x="8338931" y="2527616"/>
            <a:ext cx="3197087" cy="3397339"/>
          </a:xfrm>
          <a:prstGeom prst="rect">
            <a:avLst/>
          </a:prstGeom>
          <a:noFill/>
          <a:ln>
            <a:noFill/>
          </a:ln>
        </p:spPr>
      </p:pic>
    </p:spTree>
    <p:extLst>
      <p:ext uri="{BB962C8B-B14F-4D97-AF65-F5344CB8AC3E}">
        <p14:creationId xmlns:p14="http://schemas.microsoft.com/office/powerpoint/2010/main" val="16409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D66112-F4BD-264E-8740-6022A9908B92}" type="slidenum">
              <a:rPr lang="en-US" smtClean="0"/>
              <a:pPr/>
              <a:t>5</a:t>
            </a:fld>
            <a:endParaRPr lang="en-US"/>
          </a:p>
        </p:txBody>
      </p:sp>
      <p:sp>
        <p:nvSpPr>
          <p:cNvPr id="3" name="Title 2"/>
          <p:cNvSpPr>
            <a:spLocks noGrp="1"/>
          </p:cNvSpPr>
          <p:nvPr>
            <p:ph type="title"/>
          </p:nvPr>
        </p:nvSpPr>
        <p:spPr>
          <a:xfrm>
            <a:off x="338495" y="6724"/>
            <a:ext cx="11911782" cy="1250576"/>
          </a:xfrm>
        </p:spPr>
        <p:txBody>
          <a:bodyPr>
            <a:normAutofit fontScale="90000"/>
          </a:bodyPr>
          <a:lstStyle/>
          <a:p>
            <a:r>
              <a:rPr lang="en-US" sz="4400" b="1">
                <a:solidFill>
                  <a:schemeClr val="accent1">
                    <a:lumMod val="75000"/>
                  </a:schemeClr>
                </a:solidFill>
              </a:rPr>
              <a:t/>
            </a:r>
            <a:br>
              <a:rPr lang="en-US" sz="4400" b="1">
                <a:solidFill>
                  <a:schemeClr val="accent1">
                    <a:lumMod val="75000"/>
                  </a:schemeClr>
                </a:solidFill>
              </a:rPr>
            </a:br>
            <a:r>
              <a:rPr lang="en-US" b="1">
                <a:solidFill>
                  <a:schemeClr val="accent1">
                    <a:lumMod val="75000"/>
                  </a:schemeClr>
                </a:solidFill>
              </a:rPr>
              <a:t>Background</a:t>
            </a:r>
            <a:r>
              <a:rPr lang="en-US" sz="4400" b="1">
                <a:solidFill>
                  <a:schemeClr val="accent1">
                    <a:lumMod val="75000"/>
                  </a:schemeClr>
                </a:solidFill>
              </a:rPr>
              <a:t/>
            </a:r>
            <a:br>
              <a:rPr lang="en-US" sz="4400" b="1">
                <a:solidFill>
                  <a:schemeClr val="accent1">
                    <a:lumMod val="75000"/>
                  </a:schemeClr>
                </a:solidFill>
              </a:rPr>
            </a:br>
            <a:r>
              <a:rPr lang="en-US">
                <a:solidFill>
                  <a:schemeClr val="accent1">
                    <a:lumMod val="75000"/>
                  </a:schemeClr>
                </a:solidFill>
              </a:rPr>
              <a:t>​</a:t>
            </a:r>
            <a:endParaRPr lang="en-US"/>
          </a:p>
        </p:txBody>
      </p:sp>
      <p:sp>
        <p:nvSpPr>
          <p:cNvPr id="5" name="Rectangle 4">
            <a:extLst>
              <a:ext uri="{FF2B5EF4-FFF2-40B4-BE49-F238E27FC236}">
                <a16:creationId xmlns:a16="http://schemas.microsoft.com/office/drawing/2014/main" id="{36BCC0F2-8BBA-4A5F-BAD3-288417F5E959}"/>
              </a:ext>
            </a:extLst>
          </p:cNvPr>
          <p:cNvSpPr/>
          <p:nvPr/>
        </p:nvSpPr>
        <p:spPr>
          <a:xfrm>
            <a:off x="230346" y="1412945"/>
            <a:ext cx="11698736" cy="2246769"/>
          </a:xfrm>
          <a:prstGeom prst="rect">
            <a:avLst/>
          </a:prstGeom>
        </p:spPr>
        <p:txBody>
          <a:bodyPr wrap="square" lIns="91440" tIns="45720" rIns="91440" bIns="45720" anchor="t">
            <a:spAutoFit/>
          </a:bodyPr>
          <a:lstStyle/>
          <a:p>
            <a:pPr marL="457200" indent="-457200">
              <a:spcBef>
                <a:spcPts val="600"/>
              </a:spcBef>
              <a:spcAft>
                <a:spcPts val="600"/>
              </a:spcAft>
              <a:buFont typeface="Arial" panose="020B0604020202020204" pitchFamily="34" charset="0"/>
              <a:buChar char="•"/>
            </a:pPr>
            <a:r>
              <a:rPr lang="en-US" sz="2800">
                <a:solidFill>
                  <a:srgbClr val="205386"/>
                </a:solidFill>
                <a:latin typeface="Arial"/>
                <a:cs typeface="Arial"/>
              </a:rPr>
              <a:t>MassHealth members have been protected from losing coverage or downgrades to benefits (federal “continuous coverage” requirement) since March 2020. That grace period has ended.</a:t>
            </a:r>
          </a:p>
          <a:p>
            <a:pPr>
              <a:spcBef>
                <a:spcPts val="600"/>
              </a:spcBef>
              <a:spcAft>
                <a:spcPts val="600"/>
              </a:spcAft>
            </a:pPr>
            <a:endParaRPr lang="en-US" sz="800">
              <a:solidFill>
                <a:srgbClr val="205386"/>
              </a:solidFill>
              <a:latin typeface="Arial" panose="020B0604020202020204" pitchFamily="34" charset="0"/>
              <a:cs typeface="Arial" panose="020B0604020202020204" pitchFamily="34" charset="0"/>
            </a:endParaRPr>
          </a:p>
          <a:p>
            <a:pPr marL="457200" indent="-457200">
              <a:spcBef>
                <a:spcPts val="600"/>
              </a:spcBef>
              <a:spcAft>
                <a:spcPts val="600"/>
              </a:spcAft>
              <a:buFont typeface="Arial" panose="020B0604020202020204" pitchFamily="34" charset="0"/>
              <a:buChar char="•"/>
            </a:pPr>
            <a:r>
              <a:rPr lang="en-US" sz="2800">
                <a:solidFill>
                  <a:srgbClr val="205386"/>
                </a:solidFill>
                <a:latin typeface="Arial" panose="020B0604020202020204" pitchFamily="34" charset="0"/>
                <a:cs typeface="Arial" panose="020B0604020202020204" pitchFamily="34" charset="0"/>
              </a:rPr>
              <a:t>MassHealth will resume the renewal process beginning April 1, 2023.</a:t>
            </a:r>
          </a:p>
        </p:txBody>
      </p:sp>
      <p:pic>
        <p:nvPicPr>
          <p:cNvPr id="8" name="Picture 7">
            <a:extLst>
              <a:ext uri="{FF2B5EF4-FFF2-40B4-BE49-F238E27FC236}">
                <a16:creationId xmlns:a16="http://schemas.microsoft.com/office/drawing/2014/main" id="{9ECCA9D6-EF84-48F7-8EF6-279FA14A5B08}"/>
              </a:ext>
            </a:extLst>
          </p:cNvPr>
          <p:cNvPicPr>
            <a:picLocks noChangeAspect="1"/>
          </p:cNvPicPr>
          <p:nvPr/>
        </p:nvPicPr>
        <p:blipFill>
          <a:blip r:embed="rId2"/>
          <a:stretch>
            <a:fillRect/>
          </a:stretch>
        </p:blipFill>
        <p:spPr>
          <a:xfrm>
            <a:off x="666750" y="3538937"/>
            <a:ext cx="10729913" cy="2563614"/>
          </a:xfrm>
          <a:prstGeom prst="rect">
            <a:avLst/>
          </a:prstGeom>
        </p:spPr>
      </p:pic>
    </p:spTree>
    <p:extLst>
      <p:ext uri="{BB962C8B-B14F-4D97-AF65-F5344CB8AC3E}">
        <p14:creationId xmlns:p14="http://schemas.microsoft.com/office/powerpoint/2010/main" val="3834714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547396-847E-4952-A6FE-8EDE44DF3F8A}"/>
              </a:ext>
            </a:extLst>
          </p:cNvPr>
          <p:cNvSpPr>
            <a:spLocks noGrp="1"/>
          </p:cNvSpPr>
          <p:nvPr>
            <p:ph type="sldNum" sz="quarter" idx="12"/>
          </p:nvPr>
        </p:nvSpPr>
        <p:spPr/>
        <p:txBody>
          <a:bodyPr/>
          <a:lstStyle/>
          <a:p>
            <a:fld id="{CED66112-F4BD-264E-8740-6022A9908B92}" type="slidenum">
              <a:rPr lang="en-US" smtClean="0"/>
              <a:pPr/>
              <a:t>6</a:t>
            </a:fld>
            <a:endParaRPr lang="en-US"/>
          </a:p>
        </p:txBody>
      </p:sp>
      <p:sp>
        <p:nvSpPr>
          <p:cNvPr id="3" name="Title 2">
            <a:extLst>
              <a:ext uri="{FF2B5EF4-FFF2-40B4-BE49-F238E27FC236}">
                <a16:creationId xmlns:a16="http://schemas.microsoft.com/office/drawing/2014/main" id="{849656FE-CFB6-41C3-A818-AD02B9BC71A2}"/>
              </a:ext>
            </a:extLst>
          </p:cNvPr>
          <p:cNvSpPr>
            <a:spLocks noGrp="1"/>
          </p:cNvSpPr>
          <p:nvPr>
            <p:ph type="title"/>
          </p:nvPr>
        </p:nvSpPr>
        <p:spPr>
          <a:xfrm>
            <a:off x="344487" y="114303"/>
            <a:ext cx="10729913" cy="1116106"/>
          </a:xfrm>
        </p:spPr>
        <p:txBody>
          <a:bodyPr>
            <a:normAutofit/>
          </a:bodyPr>
          <a:lstStyle/>
          <a:p>
            <a:r>
              <a:rPr lang="en-US" b="1">
                <a:solidFill>
                  <a:schemeClr val="accent1">
                    <a:lumMod val="75000"/>
                  </a:schemeClr>
                </a:solidFill>
              </a:rPr>
              <a:t>The Challenge</a:t>
            </a:r>
            <a:endParaRPr lang="en-US"/>
          </a:p>
        </p:txBody>
      </p:sp>
      <p:sp>
        <p:nvSpPr>
          <p:cNvPr id="4" name="Content Placeholder 3">
            <a:extLst>
              <a:ext uri="{FF2B5EF4-FFF2-40B4-BE49-F238E27FC236}">
                <a16:creationId xmlns:a16="http://schemas.microsoft.com/office/drawing/2014/main" id="{607F40A1-36E9-422D-BF68-A2220F9567B7}"/>
              </a:ext>
            </a:extLst>
          </p:cNvPr>
          <p:cNvSpPr>
            <a:spLocks noGrp="1"/>
          </p:cNvSpPr>
          <p:nvPr>
            <p:ph sz="quarter" idx="13"/>
          </p:nvPr>
        </p:nvSpPr>
        <p:spPr>
          <a:xfrm>
            <a:off x="2" y="1526691"/>
            <a:ext cx="11866258" cy="5300769"/>
          </a:xfrm>
        </p:spPr>
        <p:txBody>
          <a:bodyPr vert="horz" lIns="91440" tIns="45720" rIns="91440" bIns="45720" rtlCol="0" anchor="t">
            <a:normAutofit/>
          </a:bodyPr>
          <a:lstStyle/>
          <a:p>
            <a:pPr marL="285750" indent="-285750">
              <a:spcBef>
                <a:spcPts val="600"/>
              </a:spcBef>
              <a:spcAft>
                <a:spcPts val="600"/>
              </a:spcAft>
            </a:pPr>
            <a:r>
              <a:rPr lang="en-US" sz="2400">
                <a:solidFill>
                  <a:srgbClr val="205386"/>
                </a:solidFill>
              </a:rPr>
              <a:t>An estimated 2.3 million Massachusetts residents (MassHealth members) must be renewed, or they may be at risk of losing their health coverage. </a:t>
            </a:r>
          </a:p>
          <a:p>
            <a:pPr marL="285750" indent="-285750">
              <a:spcBef>
                <a:spcPts val="600"/>
              </a:spcBef>
              <a:spcAft>
                <a:spcPts val="600"/>
              </a:spcAft>
            </a:pPr>
            <a:endParaRPr lang="en-US" sz="2400">
              <a:solidFill>
                <a:srgbClr val="205386"/>
              </a:solidFill>
            </a:endParaRPr>
          </a:p>
          <a:p>
            <a:pPr marL="285750" indent="-285750">
              <a:spcBef>
                <a:spcPts val="600"/>
              </a:spcBef>
              <a:spcAft>
                <a:spcPts val="600"/>
              </a:spcAft>
            </a:pPr>
            <a:r>
              <a:rPr lang="en-US" sz="2400">
                <a:solidFill>
                  <a:srgbClr val="205386"/>
                </a:solidFill>
              </a:rPr>
              <a:t>MassHealth will have 12 months to redetermine eligibility for all members. </a:t>
            </a:r>
          </a:p>
          <a:p>
            <a:pPr marL="285750" indent="-285750">
              <a:spcBef>
                <a:spcPts val="600"/>
              </a:spcBef>
              <a:spcAft>
                <a:spcPts val="600"/>
              </a:spcAft>
            </a:pPr>
            <a:endParaRPr lang="en-US" sz="2400">
              <a:solidFill>
                <a:srgbClr val="205386"/>
              </a:solidFill>
            </a:endParaRPr>
          </a:p>
          <a:p>
            <a:pPr marL="285750" indent="-285750">
              <a:spcBef>
                <a:spcPts val="600"/>
              </a:spcBef>
              <a:spcAft>
                <a:spcPts val="600"/>
              </a:spcAft>
            </a:pPr>
            <a:r>
              <a:rPr lang="en-US" sz="2400">
                <a:solidFill>
                  <a:srgbClr val="205386"/>
                </a:solidFill>
              </a:rPr>
              <a:t>Renewals will happen on a rolling basis from April 1, 2023 – March 31, 2024. </a:t>
            </a:r>
          </a:p>
          <a:p>
            <a:pPr marL="285750" indent="-285750">
              <a:spcBef>
                <a:spcPts val="600"/>
              </a:spcBef>
              <a:spcAft>
                <a:spcPts val="600"/>
              </a:spcAft>
            </a:pPr>
            <a:endParaRPr lang="en-US" sz="2400">
              <a:solidFill>
                <a:srgbClr val="205386"/>
              </a:solidFill>
            </a:endParaRPr>
          </a:p>
          <a:p>
            <a:pPr marL="285750" indent="-285750">
              <a:spcBef>
                <a:spcPts val="600"/>
              </a:spcBef>
              <a:spcAft>
                <a:spcPts val="600"/>
              </a:spcAft>
            </a:pPr>
            <a:r>
              <a:rPr lang="en-US" sz="2400">
                <a:solidFill>
                  <a:srgbClr val="205386"/>
                </a:solidFill>
              </a:rPr>
              <a:t>Some members will be automatically renewed based on data MassHealth already has.</a:t>
            </a:r>
          </a:p>
          <a:p>
            <a:pPr marL="0" indent="0">
              <a:spcBef>
                <a:spcPts val="600"/>
              </a:spcBef>
              <a:spcAft>
                <a:spcPts val="600"/>
              </a:spcAft>
              <a:buNone/>
            </a:pPr>
            <a:endParaRPr lang="en-US" sz="7400">
              <a:solidFill>
                <a:srgbClr val="205386"/>
              </a:solidFill>
            </a:endParaRPr>
          </a:p>
          <a:p>
            <a:pPr marL="0" indent="0">
              <a:buNone/>
            </a:pPr>
            <a:endParaRPr lang="en-US"/>
          </a:p>
        </p:txBody>
      </p:sp>
    </p:spTree>
    <p:extLst>
      <p:ext uri="{BB962C8B-B14F-4D97-AF65-F5344CB8AC3E}">
        <p14:creationId xmlns:p14="http://schemas.microsoft.com/office/powerpoint/2010/main" val="37171360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547396-847E-4952-A6FE-8EDE44DF3F8A}"/>
              </a:ext>
            </a:extLst>
          </p:cNvPr>
          <p:cNvSpPr>
            <a:spLocks noGrp="1"/>
          </p:cNvSpPr>
          <p:nvPr>
            <p:ph type="sldNum" sz="quarter" idx="12"/>
          </p:nvPr>
        </p:nvSpPr>
        <p:spPr/>
        <p:txBody>
          <a:bodyPr/>
          <a:lstStyle/>
          <a:p>
            <a:fld id="{CED66112-F4BD-264E-8740-6022A9908B92}" type="slidenum">
              <a:rPr lang="en-US" smtClean="0"/>
              <a:pPr/>
              <a:t>7</a:t>
            </a:fld>
            <a:endParaRPr lang="en-US"/>
          </a:p>
        </p:txBody>
      </p:sp>
      <p:sp>
        <p:nvSpPr>
          <p:cNvPr id="3" name="Title 2">
            <a:extLst>
              <a:ext uri="{FF2B5EF4-FFF2-40B4-BE49-F238E27FC236}">
                <a16:creationId xmlns:a16="http://schemas.microsoft.com/office/drawing/2014/main" id="{849656FE-CFB6-41C3-A818-AD02B9BC71A2}"/>
              </a:ext>
            </a:extLst>
          </p:cNvPr>
          <p:cNvSpPr>
            <a:spLocks noGrp="1"/>
          </p:cNvSpPr>
          <p:nvPr>
            <p:ph type="title"/>
          </p:nvPr>
        </p:nvSpPr>
        <p:spPr>
          <a:xfrm>
            <a:off x="344487" y="114303"/>
            <a:ext cx="10729913" cy="1116106"/>
          </a:xfrm>
        </p:spPr>
        <p:txBody>
          <a:bodyPr>
            <a:normAutofit/>
          </a:bodyPr>
          <a:lstStyle/>
          <a:p>
            <a:r>
              <a:rPr lang="en-US" b="1">
                <a:solidFill>
                  <a:schemeClr val="accent1">
                    <a:lumMod val="75000"/>
                  </a:schemeClr>
                </a:solidFill>
              </a:rPr>
              <a:t>The Process</a:t>
            </a:r>
            <a:endParaRPr lang="en-US"/>
          </a:p>
        </p:txBody>
      </p:sp>
      <p:sp>
        <p:nvSpPr>
          <p:cNvPr id="4" name="Content Placeholder 3">
            <a:extLst>
              <a:ext uri="{FF2B5EF4-FFF2-40B4-BE49-F238E27FC236}">
                <a16:creationId xmlns:a16="http://schemas.microsoft.com/office/drawing/2014/main" id="{607F40A1-36E9-422D-BF68-A2220F9567B7}"/>
              </a:ext>
            </a:extLst>
          </p:cNvPr>
          <p:cNvSpPr>
            <a:spLocks noGrp="1"/>
          </p:cNvSpPr>
          <p:nvPr>
            <p:ph sz="quarter" idx="13"/>
          </p:nvPr>
        </p:nvSpPr>
        <p:spPr>
          <a:xfrm>
            <a:off x="174773" y="1442928"/>
            <a:ext cx="9989540" cy="5300769"/>
          </a:xfrm>
        </p:spPr>
        <p:txBody>
          <a:bodyPr vert="horz" lIns="91440" tIns="45720" rIns="91440" bIns="45720" rtlCol="0" anchor="t">
            <a:normAutofit/>
          </a:bodyPr>
          <a:lstStyle/>
          <a:p>
            <a:pPr marL="285750" indent="-285750">
              <a:spcBef>
                <a:spcPts val="600"/>
              </a:spcBef>
              <a:spcAft>
                <a:spcPts val="600"/>
              </a:spcAft>
            </a:pPr>
            <a:r>
              <a:rPr lang="en-US" dirty="0">
                <a:solidFill>
                  <a:srgbClr val="205386"/>
                </a:solidFill>
                <a:latin typeface="Arial"/>
                <a:cs typeface="Arial"/>
              </a:rPr>
              <a:t>Members will receive a </a:t>
            </a:r>
            <a:r>
              <a:rPr lang="en-US" b="1" dirty="0">
                <a:solidFill>
                  <a:srgbClr val="205386"/>
                </a:solidFill>
                <a:latin typeface="Arial"/>
                <a:cs typeface="Arial"/>
              </a:rPr>
              <a:t>blue renewal envelope </a:t>
            </a:r>
            <a:r>
              <a:rPr lang="en-US" dirty="0">
                <a:solidFill>
                  <a:srgbClr val="205386"/>
                </a:solidFill>
                <a:latin typeface="Arial"/>
                <a:cs typeface="Arial"/>
              </a:rPr>
              <a:t>from Mass Health when it is time for them to renew. </a:t>
            </a:r>
            <a:endParaRPr lang="en-US" dirty="0">
              <a:solidFill>
                <a:srgbClr val="205386"/>
              </a:solidFill>
            </a:endParaRPr>
          </a:p>
          <a:p>
            <a:pPr marL="285750" indent="-285750">
              <a:spcBef>
                <a:spcPts val="600"/>
              </a:spcBef>
              <a:spcAft>
                <a:spcPts val="600"/>
              </a:spcAft>
            </a:pPr>
            <a:endParaRPr lang="en-US" sz="800" dirty="0">
              <a:solidFill>
                <a:srgbClr val="205386"/>
              </a:solidFill>
            </a:endParaRPr>
          </a:p>
          <a:p>
            <a:pPr marL="285750" indent="-285750">
              <a:spcBef>
                <a:spcPts val="600"/>
              </a:spcBef>
              <a:spcAft>
                <a:spcPts val="600"/>
              </a:spcAft>
            </a:pPr>
            <a:r>
              <a:rPr lang="en-US" dirty="0">
                <a:solidFill>
                  <a:srgbClr val="205386"/>
                </a:solidFill>
                <a:latin typeface="Arial"/>
                <a:cs typeface="Arial"/>
              </a:rPr>
              <a:t>They will have 45 days to respond. If they don’t take action, their coverage could be terminated or downgraded.</a:t>
            </a:r>
          </a:p>
          <a:p>
            <a:pPr marL="285750" indent="-285750">
              <a:spcBef>
                <a:spcPts val="600"/>
              </a:spcBef>
              <a:spcAft>
                <a:spcPts val="600"/>
              </a:spcAft>
            </a:pPr>
            <a:endParaRPr lang="en-US" sz="800" dirty="0">
              <a:solidFill>
                <a:srgbClr val="205386"/>
              </a:solidFill>
              <a:latin typeface="Arial"/>
              <a:cs typeface="Arial"/>
            </a:endParaRPr>
          </a:p>
          <a:p>
            <a:pPr marL="285750" indent="-285750">
              <a:spcBef>
                <a:spcPts val="600"/>
              </a:spcBef>
              <a:spcAft>
                <a:spcPts val="600"/>
              </a:spcAft>
            </a:pPr>
            <a:r>
              <a:rPr lang="en-US" dirty="0">
                <a:solidFill>
                  <a:srgbClr val="205386"/>
                </a:solidFill>
                <a:latin typeface="Arial"/>
                <a:cs typeface="Arial"/>
              </a:rPr>
              <a:t>Members stay insured until renewed.  </a:t>
            </a:r>
          </a:p>
          <a:p>
            <a:pPr marL="285750" indent="-285750">
              <a:spcBef>
                <a:spcPts val="600"/>
              </a:spcBef>
              <a:spcAft>
                <a:spcPts val="600"/>
              </a:spcAft>
            </a:pPr>
            <a:endParaRPr lang="en-US" sz="800" dirty="0">
              <a:solidFill>
                <a:srgbClr val="205386"/>
              </a:solidFill>
            </a:endParaRPr>
          </a:p>
          <a:p>
            <a:pPr marL="285750" indent="-285750">
              <a:spcBef>
                <a:spcPts val="600"/>
              </a:spcBef>
              <a:spcAft>
                <a:spcPts val="600"/>
              </a:spcAft>
            </a:pPr>
            <a:r>
              <a:rPr lang="en-US" dirty="0">
                <a:solidFill>
                  <a:srgbClr val="205386"/>
                </a:solidFill>
                <a:latin typeface="Arial"/>
                <a:cs typeface="Arial"/>
              </a:rPr>
              <a:t>If they have been auto-renewed, they will receive notice from MassHealth</a:t>
            </a:r>
          </a:p>
          <a:p>
            <a:pPr marL="285750" indent="-285750">
              <a:spcBef>
                <a:spcPts val="600"/>
              </a:spcBef>
              <a:spcAft>
                <a:spcPts val="600"/>
              </a:spcAft>
            </a:pPr>
            <a:endParaRPr lang="en-US" sz="3100" dirty="0">
              <a:solidFill>
                <a:srgbClr val="205386"/>
              </a:solidFill>
            </a:endParaRPr>
          </a:p>
          <a:p>
            <a:pPr marL="285750" indent="-285750">
              <a:spcBef>
                <a:spcPts val="600"/>
              </a:spcBef>
              <a:spcAft>
                <a:spcPts val="600"/>
              </a:spcAft>
            </a:pPr>
            <a:endParaRPr lang="en-US" sz="7400" dirty="0">
              <a:solidFill>
                <a:srgbClr val="205386"/>
              </a:solidFill>
            </a:endParaRPr>
          </a:p>
          <a:p>
            <a:pPr marL="0" indent="0">
              <a:buNone/>
            </a:pPr>
            <a:endParaRPr lang="en-US" dirty="0"/>
          </a:p>
        </p:txBody>
      </p:sp>
      <p:pic>
        <p:nvPicPr>
          <p:cNvPr id="7" name="Graphic 6" descr="Open envelope">
            <a:extLst>
              <a:ext uri="{FF2B5EF4-FFF2-40B4-BE49-F238E27FC236}">
                <a16:creationId xmlns:a16="http://schemas.microsoft.com/office/drawing/2014/main" id="{C76B7746-74C3-4635-8BC2-F59071061F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164312" y="1930476"/>
            <a:ext cx="2162836" cy="2162836"/>
          </a:xfrm>
          <a:prstGeom prst="rect">
            <a:avLst/>
          </a:prstGeom>
        </p:spPr>
      </p:pic>
    </p:spTree>
    <p:extLst>
      <p:ext uri="{BB962C8B-B14F-4D97-AF65-F5344CB8AC3E}">
        <p14:creationId xmlns:p14="http://schemas.microsoft.com/office/powerpoint/2010/main" val="1091180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9D391-8F16-B4A9-A73A-4301EC157A26}"/>
              </a:ext>
            </a:extLst>
          </p:cNvPr>
          <p:cNvSpPr>
            <a:spLocks noGrp="1"/>
          </p:cNvSpPr>
          <p:nvPr>
            <p:ph type="title"/>
          </p:nvPr>
        </p:nvSpPr>
        <p:spPr>
          <a:xfrm>
            <a:off x="62821" y="363820"/>
            <a:ext cx="11011579" cy="625193"/>
          </a:xfrm>
        </p:spPr>
        <p:txBody>
          <a:bodyPr>
            <a:normAutofit fontScale="90000"/>
          </a:bodyPr>
          <a:lstStyle/>
          <a:p>
            <a:r>
              <a:rPr lang="en-US" b="1" dirty="0">
                <a:latin typeface="Arial"/>
                <a:cs typeface="Arial"/>
              </a:rPr>
              <a:t>What Do MassHealth Members Need to Do Now?</a:t>
            </a:r>
            <a:endParaRPr lang="en-US" dirty="0">
              <a:latin typeface="Arial"/>
              <a:cs typeface="Arial"/>
            </a:endParaRPr>
          </a:p>
        </p:txBody>
      </p:sp>
      <p:sp>
        <p:nvSpPr>
          <p:cNvPr id="4" name="TextBox 3">
            <a:extLst>
              <a:ext uri="{FF2B5EF4-FFF2-40B4-BE49-F238E27FC236}">
                <a16:creationId xmlns:a16="http://schemas.microsoft.com/office/drawing/2014/main" id="{01AFA9F7-8639-0663-DCFB-AD9C9EFAEE40}"/>
              </a:ext>
            </a:extLst>
          </p:cNvPr>
          <p:cNvSpPr txBox="1"/>
          <p:nvPr/>
        </p:nvSpPr>
        <p:spPr>
          <a:xfrm>
            <a:off x="166818" y="1333803"/>
            <a:ext cx="12021626" cy="39518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spcAft>
                <a:spcPts val="600"/>
              </a:spcAft>
            </a:pPr>
            <a:endParaRPr lang="en-US" sz="800" dirty="0">
              <a:solidFill>
                <a:srgbClr val="205386"/>
              </a:solidFill>
              <a:latin typeface="Arial"/>
              <a:cs typeface="Arial"/>
            </a:endParaRPr>
          </a:p>
          <a:p>
            <a:pPr>
              <a:lnSpc>
                <a:spcPct val="90000"/>
              </a:lnSpc>
              <a:spcBef>
                <a:spcPts val="600"/>
              </a:spcBef>
              <a:spcAft>
                <a:spcPts val="600"/>
              </a:spcAft>
            </a:pPr>
            <a:r>
              <a:rPr lang="en-US" sz="2800" dirty="0">
                <a:solidFill>
                  <a:srgbClr val="205386"/>
                </a:solidFill>
                <a:latin typeface="Arial"/>
                <a:cs typeface="Arial"/>
              </a:rPr>
              <a:t>They need to update their information and report household changes so they don't miss important information/notices from MassHealth.</a:t>
            </a:r>
          </a:p>
          <a:p>
            <a:pPr>
              <a:lnSpc>
                <a:spcPct val="90000"/>
              </a:lnSpc>
              <a:spcBef>
                <a:spcPts val="600"/>
              </a:spcBef>
              <a:spcAft>
                <a:spcPts val="600"/>
              </a:spcAft>
            </a:pPr>
            <a:endParaRPr lang="en-US" sz="800" dirty="0">
              <a:solidFill>
                <a:srgbClr val="205386"/>
              </a:solidFill>
              <a:latin typeface="Arial"/>
              <a:cs typeface="Arial"/>
            </a:endParaRPr>
          </a:p>
          <a:p>
            <a:pPr marL="285750" indent="-285750">
              <a:lnSpc>
                <a:spcPct val="90000"/>
              </a:lnSpc>
              <a:spcBef>
                <a:spcPts val="600"/>
              </a:spcBef>
              <a:spcAft>
                <a:spcPts val="600"/>
              </a:spcAft>
              <a:buFont typeface="Arial" panose="020B0604020202020204" pitchFamily="34" charset="0"/>
              <a:buChar char="•"/>
            </a:pPr>
            <a:r>
              <a:rPr lang="en-US" sz="2800" dirty="0">
                <a:solidFill>
                  <a:srgbClr val="205386"/>
                </a:solidFill>
                <a:latin typeface="Arial"/>
                <a:cs typeface="Arial"/>
              </a:rPr>
              <a:t>That information includes:</a:t>
            </a:r>
            <a:endParaRPr lang="en-US" dirty="0">
              <a:cs typeface="Calibri"/>
            </a:endParaRPr>
          </a:p>
          <a:p>
            <a:pPr marL="742950" lvl="1" indent="-285750">
              <a:lnSpc>
                <a:spcPct val="90000"/>
              </a:lnSpc>
              <a:spcBef>
                <a:spcPts val="600"/>
              </a:spcBef>
              <a:spcAft>
                <a:spcPts val="600"/>
              </a:spcAft>
              <a:buFont typeface="Arial" panose="020B0604020202020204" pitchFamily="34" charset="0"/>
              <a:buChar char="•"/>
            </a:pPr>
            <a:r>
              <a:rPr lang="en-US" sz="2800" dirty="0">
                <a:solidFill>
                  <a:srgbClr val="205386"/>
                </a:solidFill>
                <a:latin typeface="Arial"/>
                <a:cs typeface="Arial"/>
              </a:rPr>
              <a:t>Address, language, phone number, and email</a:t>
            </a:r>
            <a:endParaRPr lang="en-US" dirty="0"/>
          </a:p>
          <a:p>
            <a:pPr marL="742950" lvl="1" indent="-285750">
              <a:lnSpc>
                <a:spcPct val="90000"/>
              </a:lnSpc>
              <a:spcBef>
                <a:spcPts val="600"/>
              </a:spcBef>
              <a:spcAft>
                <a:spcPts val="600"/>
              </a:spcAft>
              <a:buFont typeface="Arial" panose="020B0604020202020204" pitchFamily="34" charset="0"/>
              <a:buChar char="•"/>
            </a:pPr>
            <a:r>
              <a:rPr lang="en-US" sz="2800" dirty="0">
                <a:solidFill>
                  <a:srgbClr val="205386"/>
                </a:solidFill>
                <a:latin typeface="Arial"/>
                <a:cs typeface="Arial"/>
              </a:rPr>
              <a:t>Any household changes: a new job, address, income, disability status, or pregnancy. </a:t>
            </a:r>
            <a:endParaRPr lang="en-US" sz="2800" dirty="0">
              <a:ea typeface="Calibri" panose="020F0502020204030204"/>
              <a:cs typeface="Calibri" panose="020F0502020204030204"/>
            </a:endParaRPr>
          </a:p>
          <a:p>
            <a:pPr marL="285750" indent="-285750">
              <a:lnSpc>
                <a:spcPct val="90000"/>
              </a:lnSpc>
              <a:spcBef>
                <a:spcPts val="600"/>
              </a:spcBef>
              <a:spcAft>
                <a:spcPts val="600"/>
              </a:spcAft>
              <a:buFont typeface="Arial" panose="020B0604020202020204" pitchFamily="34" charset="0"/>
              <a:buChar char="•"/>
            </a:pPr>
            <a:endParaRPr lang="en-US" sz="2800" dirty="0">
              <a:solidFill>
                <a:srgbClr val="205386"/>
              </a:solidFill>
              <a:latin typeface="Arial"/>
              <a:cs typeface="Arial"/>
            </a:endParaRPr>
          </a:p>
        </p:txBody>
      </p:sp>
    </p:spTree>
    <p:extLst>
      <p:ext uri="{BB962C8B-B14F-4D97-AF65-F5344CB8AC3E}">
        <p14:creationId xmlns:p14="http://schemas.microsoft.com/office/powerpoint/2010/main" val="8530307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9D391-8F16-B4A9-A73A-4301EC157A26}"/>
              </a:ext>
            </a:extLst>
          </p:cNvPr>
          <p:cNvSpPr>
            <a:spLocks noGrp="1"/>
          </p:cNvSpPr>
          <p:nvPr>
            <p:ph type="title"/>
          </p:nvPr>
        </p:nvSpPr>
        <p:spPr>
          <a:xfrm>
            <a:off x="40984" y="280058"/>
            <a:ext cx="11012476" cy="625193"/>
          </a:xfrm>
        </p:spPr>
        <p:txBody>
          <a:bodyPr>
            <a:normAutofit fontScale="90000"/>
          </a:bodyPr>
          <a:lstStyle/>
          <a:p>
            <a:r>
              <a:rPr lang="en-US" b="1" dirty="0">
                <a:latin typeface="Arial"/>
                <a:cs typeface="Arial"/>
              </a:rPr>
              <a:t>What Do MassHealth Members Need to Do Now?</a:t>
            </a:r>
            <a:endParaRPr lang="en-US" dirty="0">
              <a:latin typeface="Arial"/>
              <a:cs typeface="Arial"/>
            </a:endParaRPr>
          </a:p>
        </p:txBody>
      </p:sp>
      <p:sp>
        <p:nvSpPr>
          <p:cNvPr id="4" name="TextBox 3">
            <a:extLst>
              <a:ext uri="{FF2B5EF4-FFF2-40B4-BE49-F238E27FC236}">
                <a16:creationId xmlns:a16="http://schemas.microsoft.com/office/drawing/2014/main" id="{01AFA9F7-8639-0663-DCFB-AD9C9EFAEE40}"/>
              </a:ext>
            </a:extLst>
          </p:cNvPr>
          <p:cNvSpPr txBox="1"/>
          <p:nvPr/>
        </p:nvSpPr>
        <p:spPr>
          <a:xfrm>
            <a:off x="40984" y="1517074"/>
            <a:ext cx="12243162" cy="398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spcAft>
                <a:spcPts val="600"/>
              </a:spcAft>
            </a:pPr>
            <a:r>
              <a:rPr lang="en-US" sz="2800" b="1" dirty="0">
                <a:solidFill>
                  <a:srgbClr val="205386"/>
                </a:solidFill>
                <a:latin typeface="Arial"/>
                <a:cs typeface="Arial"/>
              </a:rPr>
              <a:t>How do MassHealth members update information and report changes?</a:t>
            </a:r>
            <a:endParaRPr lang="en-US" sz="2800" b="1" dirty="0">
              <a:solidFill>
                <a:srgbClr val="205386"/>
              </a:solidFill>
              <a:latin typeface="Arial"/>
              <a:ea typeface="Calibri" panose="020F0502020204030204"/>
              <a:cs typeface="Arial"/>
            </a:endParaRPr>
          </a:p>
          <a:p>
            <a:pPr>
              <a:lnSpc>
                <a:spcPct val="90000"/>
              </a:lnSpc>
              <a:spcBef>
                <a:spcPts val="600"/>
              </a:spcBef>
              <a:spcAft>
                <a:spcPts val="600"/>
              </a:spcAft>
            </a:pPr>
            <a:endParaRPr lang="en-US" sz="800" dirty="0">
              <a:solidFill>
                <a:srgbClr val="205386"/>
              </a:solidFill>
              <a:latin typeface="Arial"/>
              <a:cs typeface="Arial"/>
            </a:endParaRPr>
          </a:p>
          <a:p>
            <a:pPr marL="285750" lvl="0" indent="-285750">
              <a:buFont typeface="Arial" panose="020B0604020202020204" pitchFamily="34" charset="0"/>
              <a:buChar char="•"/>
            </a:pPr>
            <a:r>
              <a:rPr lang="en-US" sz="2400" dirty="0">
                <a:solidFill>
                  <a:srgbClr val="205386"/>
                </a:solidFill>
                <a:latin typeface="Arial"/>
                <a:cs typeface="Arial"/>
              </a:rPr>
              <a:t>All members can report a change by calling MassHealth at </a:t>
            </a:r>
            <a:r>
              <a:rPr lang="en-US" sz="2400" b="1" u="sng" dirty="0">
                <a:hlinkClick r:id="rId2"/>
              </a:rPr>
              <a:t>(800) 841-2900</a:t>
            </a:r>
            <a:r>
              <a:rPr lang="en-US" sz="2400" b="1" dirty="0"/>
              <a:t> (TTY: </a:t>
            </a:r>
            <a:r>
              <a:rPr lang="en-US" sz="2400" b="1" u="sng" dirty="0">
                <a:hlinkClick r:id="rId3"/>
              </a:rPr>
              <a:t>711</a:t>
            </a:r>
            <a:r>
              <a:rPr lang="en-US" sz="2400" b="1" dirty="0"/>
              <a:t>). </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solidFill>
                  <a:srgbClr val="205386"/>
                </a:solidFill>
                <a:latin typeface="Arial"/>
                <a:cs typeface="Arial"/>
              </a:rPr>
              <a:t>Members can also update their information in-person, by mail, or by fax.                    </a:t>
            </a:r>
            <a:endParaRPr lang="en-US" sz="2400" u="sng" dirty="0"/>
          </a:p>
          <a:p>
            <a:pPr lvl="0"/>
            <a:endParaRPr lang="en-US" sz="2400" dirty="0"/>
          </a:p>
          <a:p>
            <a:pPr marL="285750" indent="-285750">
              <a:lnSpc>
                <a:spcPct val="90000"/>
              </a:lnSpc>
              <a:spcBef>
                <a:spcPts val="600"/>
              </a:spcBef>
              <a:spcAft>
                <a:spcPts val="600"/>
              </a:spcAft>
              <a:buFont typeface="Arial" panose="020B0604020202020204" pitchFamily="34" charset="0"/>
              <a:buChar char="•"/>
            </a:pPr>
            <a:r>
              <a:rPr lang="en-US" sz="2400" dirty="0">
                <a:solidFill>
                  <a:srgbClr val="205386"/>
                </a:solidFill>
                <a:latin typeface="Arial"/>
                <a:cs typeface="Arial"/>
              </a:rPr>
              <a:t>People who prefer online can go to: </a:t>
            </a:r>
            <a:r>
              <a:rPr lang="en-US" sz="2400" u="sng" dirty="0">
                <a:hlinkClick r:id="rId4"/>
              </a:rPr>
              <a:t>https://www.mass.gov/how-to/report-changes-to-masshealth </a:t>
            </a:r>
            <a:r>
              <a:rPr lang="en-US" sz="2400" dirty="0">
                <a:solidFill>
                  <a:srgbClr val="205386"/>
                </a:solidFill>
                <a:latin typeface="Arial"/>
                <a:cs typeface="Arial"/>
              </a:rPr>
              <a:t>  </a:t>
            </a:r>
          </a:p>
          <a:p>
            <a:pPr>
              <a:lnSpc>
                <a:spcPct val="90000"/>
              </a:lnSpc>
              <a:spcBef>
                <a:spcPts val="600"/>
              </a:spcBef>
              <a:spcAft>
                <a:spcPts val="600"/>
              </a:spcAft>
            </a:pPr>
            <a:endParaRPr lang="en-US" dirty="0"/>
          </a:p>
          <a:p>
            <a:pPr marL="285750" indent="-285750">
              <a:lnSpc>
                <a:spcPct val="90000"/>
              </a:lnSpc>
              <a:spcBef>
                <a:spcPts val="600"/>
              </a:spcBef>
              <a:spcAft>
                <a:spcPts val="600"/>
              </a:spcAft>
              <a:buFont typeface="Arial" panose="020B0604020202020204" pitchFamily="34" charset="0"/>
              <a:buChar char="•"/>
            </a:pPr>
            <a:endParaRPr lang="en-US" sz="2800" dirty="0">
              <a:solidFill>
                <a:srgbClr val="205386"/>
              </a:solidFill>
              <a:latin typeface="Arial"/>
              <a:cs typeface="Arial"/>
            </a:endParaRPr>
          </a:p>
        </p:txBody>
      </p:sp>
    </p:spTree>
    <p:extLst>
      <p:ext uri="{BB962C8B-B14F-4D97-AF65-F5344CB8AC3E}">
        <p14:creationId xmlns:p14="http://schemas.microsoft.com/office/powerpoint/2010/main" val="2112689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4532f4f-ec60-4afd-80c9-f08a26fce4de">
      <Terms xmlns="http://schemas.microsoft.com/office/infopath/2007/PartnerControls"/>
    </lcf76f155ced4ddcb4097134ff3c332f>
    <TaxCatchAll xmlns="c6118564-c2ba-4d0f-9fbf-a12de132f43a" xsi:nil="true"/>
    <SharedWithUsers xmlns="c6118564-c2ba-4d0f-9fbf-a12de132f43a">
      <UserInfo>
        <DisplayName>Maria Gonzalez Albuixech</DisplayName>
        <AccountId>37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6C0A030FB73C4B9CAB37678627DD7D" ma:contentTypeVersion="13" ma:contentTypeDescription="Create a new document." ma:contentTypeScope="" ma:versionID="e6612e4d721f4233059cafbe1abdd3c3">
  <xsd:schema xmlns:xsd="http://www.w3.org/2001/XMLSchema" xmlns:xs="http://www.w3.org/2001/XMLSchema" xmlns:p="http://schemas.microsoft.com/office/2006/metadata/properties" xmlns:ns2="24532f4f-ec60-4afd-80c9-f08a26fce4de" xmlns:ns3="c6118564-c2ba-4d0f-9fbf-a12de132f43a" targetNamespace="http://schemas.microsoft.com/office/2006/metadata/properties" ma:root="true" ma:fieldsID="91e195f799d77184ebe763f143636583" ns2:_="" ns3:_="">
    <xsd:import namespace="24532f4f-ec60-4afd-80c9-f08a26fce4de"/>
    <xsd:import namespace="c6118564-c2ba-4d0f-9fbf-a12de132f4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532f4f-ec60-4afd-80c9-f08a26fce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74dc5b7-cbeb-48e0-a015-d376e386c6b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118564-c2ba-4d0f-9fbf-a12de132f43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decfda3-6b76-49ef-9f43-d42b6144b676}" ma:internalName="TaxCatchAll" ma:showField="CatchAllData" ma:web="c6118564-c2ba-4d0f-9fbf-a12de132f43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4F477D-6D8E-4B48-B7A1-81799558E88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4532f4f-ec60-4afd-80c9-f08a26fce4de"/>
    <ds:schemaRef ds:uri="http://purl.org/dc/elements/1.1/"/>
    <ds:schemaRef ds:uri="http://schemas.microsoft.com/office/2006/metadata/properties"/>
    <ds:schemaRef ds:uri="c6118564-c2ba-4d0f-9fbf-a12de132f43a"/>
    <ds:schemaRef ds:uri="http://www.w3.org/XML/1998/namespace"/>
    <ds:schemaRef ds:uri="http://purl.org/dc/dcmitype/"/>
  </ds:schemaRefs>
</ds:datastoreItem>
</file>

<file path=customXml/itemProps2.xml><?xml version="1.0" encoding="utf-8"?>
<ds:datastoreItem xmlns:ds="http://schemas.openxmlformats.org/officeDocument/2006/customXml" ds:itemID="{6F9E988E-1E54-44AB-976C-EBF5851FF8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532f4f-ec60-4afd-80c9-f08a26fce4de"/>
    <ds:schemaRef ds:uri="c6118564-c2ba-4d0f-9fbf-a12de132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B029F6-452F-49EE-AA52-B4945069D8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4084</TotalTime>
  <Words>1274</Words>
  <Application>Microsoft Office PowerPoint</Application>
  <PresentationFormat>Widescreen</PresentationFormat>
  <Paragraphs>230</Paragraphs>
  <Slides>24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Wingdings</vt:lpstr>
      <vt:lpstr>Wingdings,Sans-Serif</vt:lpstr>
      <vt:lpstr>Office Theme</vt:lpstr>
      <vt:lpstr>MassHealth Redetermination Campaign   Audience: Metrowest Health Foundation’s stakeholders   Maria R. Gonzalez Albuixech, Project Director, MassHealth Redetermination Campaign</vt:lpstr>
      <vt:lpstr>Health Care For All</vt:lpstr>
      <vt:lpstr>HelpLine </vt:lpstr>
      <vt:lpstr>HCFA HelpLine</vt:lpstr>
      <vt:lpstr> Background ​</vt:lpstr>
      <vt:lpstr>The Challenge</vt:lpstr>
      <vt:lpstr>The Process</vt:lpstr>
      <vt:lpstr>What Do MassHealth Members Need to Do Now?</vt:lpstr>
      <vt:lpstr>What Do MassHealth Members Need to Do Now?</vt:lpstr>
      <vt:lpstr>  MassHealth Redetermination Campaign  ​</vt:lpstr>
      <vt:lpstr>PowerPoint Presentation</vt:lpstr>
      <vt:lpstr>PowerPoint Presentation</vt:lpstr>
      <vt:lpstr>PowerPoint Presentation</vt:lpstr>
      <vt:lpstr>PowerPoint Presentation</vt:lpstr>
      <vt:lpstr>Campaign Strategy</vt:lpstr>
      <vt:lpstr>CBO/FBO Partnerships</vt:lpstr>
      <vt:lpstr>Canvassing Operation</vt:lpstr>
      <vt:lpstr>Ads: Focus on Community Media and Digital</vt:lpstr>
      <vt:lpstr>PowerPoint Presentation</vt:lpstr>
      <vt:lpstr>  Opportunities for Collaboration ​</vt:lpstr>
      <vt:lpstr>Special Support for Adults Age 65+ Needed</vt:lpstr>
      <vt:lpstr>Supporting Adults Age 65+</vt:lpstr>
      <vt:lpstr>Meeting the Demand for Assistance</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Melley</dc:creator>
  <cp:lastModifiedBy>Maria Gonzalez Albuixech</cp:lastModifiedBy>
  <cp:revision>11</cp:revision>
  <dcterms:created xsi:type="dcterms:W3CDTF">2023-02-25T20:47:31Z</dcterms:created>
  <dcterms:modified xsi:type="dcterms:W3CDTF">2023-02-28T18:40:53Z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0x010100216C0A030FB73C4B9CAB37678627DD7D</vt:lpwstr>
  </property>
  <property fmtid="{D5CDD505-2E9C-101B-9397-08002B2CF9AE}" pid="3" name="MediaServiceImageTags">
    <vt:lpwstr/>
  </property>
</Properties>
</file>